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" r:id="rId2"/>
    <p:sldId id="275" r:id="rId3"/>
    <p:sldId id="257" r:id="rId4"/>
    <p:sldId id="258" r:id="rId5"/>
    <p:sldId id="270" r:id="rId6"/>
    <p:sldId id="262" r:id="rId7"/>
    <p:sldId id="279" r:id="rId8"/>
    <p:sldId id="260" r:id="rId9"/>
    <p:sldId id="261" r:id="rId10"/>
    <p:sldId id="340" r:id="rId11"/>
    <p:sldId id="334" r:id="rId12"/>
    <p:sldId id="263" r:id="rId13"/>
    <p:sldId id="280" r:id="rId14"/>
    <p:sldId id="276" r:id="rId15"/>
    <p:sldId id="268" r:id="rId16"/>
    <p:sldId id="264" r:id="rId17"/>
    <p:sldId id="265" r:id="rId18"/>
    <p:sldId id="266" r:id="rId19"/>
    <p:sldId id="273" r:id="rId20"/>
    <p:sldId id="274" r:id="rId21"/>
    <p:sldId id="341" r:id="rId22"/>
    <p:sldId id="3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F917C22-9352-446E-AE98-2DFA9D0B1C91}">
          <p14:sldIdLst>
            <p14:sldId id="267"/>
            <p14:sldId id="275"/>
            <p14:sldId id="257"/>
            <p14:sldId id="258"/>
            <p14:sldId id="270"/>
            <p14:sldId id="262"/>
            <p14:sldId id="279"/>
            <p14:sldId id="260"/>
            <p14:sldId id="261"/>
            <p14:sldId id="340"/>
            <p14:sldId id="334"/>
            <p14:sldId id="263"/>
            <p14:sldId id="280"/>
            <p14:sldId id="276"/>
            <p14:sldId id="268"/>
            <p14:sldId id="264"/>
            <p14:sldId id="265"/>
            <p14:sldId id="266"/>
            <p14:sldId id="273"/>
            <p14:sldId id="274"/>
            <p14:sldId id="341"/>
            <p14:sldId id="362"/>
          </p14:sldIdLst>
        </p14:section>
        <p14:section name="Untitled Section" id="{0876C690-6A52-4782-A348-A3BA6E612FE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95D"/>
    <a:srgbClr val="F3D9F2"/>
    <a:srgbClr val="FC9AFE"/>
    <a:srgbClr val="CE30D2"/>
    <a:srgbClr val="DF5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B40FA-A357-4506-A889-8E035223D927}" v="5" dt="2025-07-20T15:00:41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8E3BA-36C1-4323-8175-2583212FD145}" type="datetimeFigureOut">
              <a:rPr lang="en-IN" smtClean="0"/>
              <a:t>20-07-2025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F1ED6-E759-4211-AE16-BDB76550CA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9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1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1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4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4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2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4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7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2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1B847-6C8C-4752-B923-D8C1B42B7DDC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136E6-F125-4187-B79E-F3119B3C1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2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039" y="759599"/>
            <a:ext cx="7473923" cy="1830618"/>
            <a:chOff x="0" y="-346458"/>
            <a:chExt cx="2494114" cy="561001"/>
          </a:xfrm>
        </p:grpSpPr>
        <p:sp>
          <p:nvSpPr>
            <p:cNvPr id="3" name="Freeform 3"/>
            <p:cNvSpPr/>
            <p:nvPr/>
          </p:nvSpPr>
          <p:spPr>
            <a:xfrm>
              <a:off x="56410" y="-346458"/>
              <a:ext cx="1425128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14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30788" y="0"/>
            <a:ext cx="2842706" cy="6858000"/>
            <a:chOff x="0" y="0"/>
            <a:chExt cx="112304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27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7400" y="4894621"/>
            <a:ext cx="2050472" cy="517651"/>
            <a:chOff x="0" y="0"/>
            <a:chExt cx="810063" cy="204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27"/>
                </a:lnSpc>
              </a:pPr>
              <a:endParaRPr sz="12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B0E980-F8B0-E3B8-EEAA-BB8D6522ED1B}"/>
              </a:ext>
            </a:extLst>
          </p:cNvPr>
          <p:cNvGrpSpPr/>
          <p:nvPr/>
        </p:nvGrpSpPr>
        <p:grpSpPr>
          <a:xfrm>
            <a:off x="1211099" y="812573"/>
            <a:ext cx="7247256" cy="2756893"/>
            <a:chOff x="1119890" y="1512462"/>
            <a:chExt cx="5109520" cy="2231944"/>
          </a:xfrm>
        </p:grpSpPr>
        <p:sp>
          <p:nvSpPr>
            <p:cNvPr id="21" name="TextBox 21"/>
            <p:cNvSpPr txBox="1"/>
            <p:nvPr/>
          </p:nvSpPr>
          <p:spPr>
            <a:xfrm>
              <a:off x="1119890" y="1512462"/>
              <a:ext cx="3921733" cy="658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424"/>
                </a:lnSpc>
                <a:spcBef>
                  <a:spcPct val="0"/>
                </a:spcBef>
              </a:pPr>
              <a:r>
                <a:rPr lang="en-US" sz="4400" spc="-225" dirty="0">
                  <a:solidFill>
                    <a:srgbClr val="101B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POWERED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19890" y="2249375"/>
              <a:ext cx="5109520" cy="1495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6000" b="1" spc="-329" dirty="0">
                  <a:solidFill>
                    <a:srgbClr val="101B4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EXAM </a:t>
              </a:r>
            </a:p>
            <a:p>
              <a:pPr algn="just"/>
              <a:r>
                <a:rPr lang="en-US" sz="6000" b="1" spc="-329" dirty="0">
                  <a:solidFill>
                    <a:srgbClr val="101B4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PROCTORING</a:t>
              </a:r>
            </a:p>
          </p:txBody>
        </p:sp>
      </p:grpSp>
      <p:pic>
        <p:nvPicPr>
          <p:cNvPr id="34" name="Picture 33" descr="A person writing on a paper&#10;&#10;AI-generated content may be incorrect.">
            <a:extLst>
              <a:ext uri="{FF2B5EF4-FFF2-40B4-BE49-F238E27FC236}">
                <a16:creationId xmlns:a16="http://schemas.microsoft.com/office/drawing/2014/main" id="{291E022C-E51F-C6C7-4F6B-1DDE1A0E52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42" y="1075343"/>
            <a:ext cx="4158238" cy="43369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11">
            <a:extLst>
              <a:ext uri="{FF2B5EF4-FFF2-40B4-BE49-F238E27FC236}">
                <a16:creationId xmlns:a16="http://schemas.microsoft.com/office/drawing/2014/main" id="{464C7A19-DD62-3A07-981B-7F668F86F470}"/>
              </a:ext>
            </a:extLst>
          </p:cNvPr>
          <p:cNvGrpSpPr/>
          <p:nvPr/>
        </p:nvGrpSpPr>
        <p:grpSpPr>
          <a:xfrm rot="8144652">
            <a:off x="7533111" y="-1743096"/>
            <a:ext cx="2823748" cy="4561536"/>
            <a:chOff x="-70212" y="-510491"/>
            <a:chExt cx="4177157" cy="6843267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8117B83E-8CB7-B67E-11A8-F566CCC6C5B4}"/>
                </a:ext>
              </a:extLst>
            </p:cNvPr>
            <p:cNvSpPr/>
            <p:nvPr/>
          </p:nvSpPr>
          <p:spPr>
            <a:xfrm>
              <a:off x="-70212" y="-510491"/>
              <a:ext cx="4177157" cy="6843267"/>
            </a:xfrm>
            <a:custGeom>
              <a:avLst/>
              <a:gdLst/>
              <a:ahLst/>
              <a:cxnLst/>
              <a:rect l="l" t="t" r="r" b="b"/>
              <a:pathLst>
                <a:path w="4177157" h="6843268">
                  <a:moveTo>
                    <a:pt x="3973957" y="6843268"/>
                  </a:moveTo>
                  <a:cubicBezTo>
                    <a:pt x="3961257" y="4062730"/>
                    <a:pt x="3961257" y="4062730"/>
                    <a:pt x="3961257" y="4062730"/>
                  </a:cubicBezTo>
                  <a:cubicBezTo>
                    <a:pt x="1771142" y="4005707"/>
                    <a:pt x="0" y="2209165"/>
                    <a:pt x="0" y="0"/>
                  </a:cubicBezTo>
                  <a:cubicBezTo>
                    <a:pt x="203200" y="0"/>
                    <a:pt x="203200" y="0"/>
                    <a:pt x="203200" y="0"/>
                  </a:cubicBezTo>
                  <a:cubicBezTo>
                    <a:pt x="203200" y="2126615"/>
                    <a:pt x="1936242" y="3859657"/>
                    <a:pt x="4062857" y="3859657"/>
                  </a:cubicBezTo>
                  <a:cubicBezTo>
                    <a:pt x="4164457" y="3859657"/>
                    <a:pt x="4164457" y="3859657"/>
                    <a:pt x="4164457" y="3859657"/>
                  </a:cubicBezTo>
                  <a:cubicBezTo>
                    <a:pt x="4177157" y="6836918"/>
                    <a:pt x="4177157" y="6836918"/>
                    <a:pt x="4177157" y="6836918"/>
                  </a:cubicBezTo>
                  <a:lnTo>
                    <a:pt x="3973957" y="684326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CDCC1846-49A7-35F8-9C82-E36C47BA5963}"/>
              </a:ext>
            </a:extLst>
          </p:cNvPr>
          <p:cNvGrpSpPr/>
          <p:nvPr/>
        </p:nvGrpSpPr>
        <p:grpSpPr>
          <a:xfrm rot="19259113">
            <a:off x="8657062" y="3809154"/>
            <a:ext cx="2823748" cy="4561536"/>
            <a:chOff x="-70212" y="-510491"/>
            <a:chExt cx="4177157" cy="6843267"/>
          </a:xfrm>
          <a:solidFill>
            <a:schemeClr val="tx2">
              <a:lumMod val="50000"/>
            </a:schemeClr>
          </a:solidFill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F395A1F6-487C-3750-0802-9367561E2AB8}"/>
                </a:ext>
              </a:extLst>
            </p:cNvPr>
            <p:cNvSpPr/>
            <p:nvPr/>
          </p:nvSpPr>
          <p:spPr>
            <a:xfrm>
              <a:off x="-70212" y="-510491"/>
              <a:ext cx="4177157" cy="6843267"/>
            </a:xfrm>
            <a:custGeom>
              <a:avLst/>
              <a:gdLst/>
              <a:ahLst/>
              <a:cxnLst/>
              <a:rect l="l" t="t" r="r" b="b"/>
              <a:pathLst>
                <a:path w="4177157" h="6843268">
                  <a:moveTo>
                    <a:pt x="3973957" y="6843268"/>
                  </a:moveTo>
                  <a:cubicBezTo>
                    <a:pt x="3961257" y="4062730"/>
                    <a:pt x="3961257" y="4062730"/>
                    <a:pt x="3961257" y="4062730"/>
                  </a:cubicBezTo>
                  <a:cubicBezTo>
                    <a:pt x="1771142" y="4005707"/>
                    <a:pt x="0" y="2209165"/>
                    <a:pt x="0" y="0"/>
                  </a:cubicBezTo>
                  <a:cubicBezTo>
                    <a:pt x="203200" y="0"/>
                    <a:pt x="203200" y="0"/>
                    <a:pt x="203200" y="0"/>
                  </a:cubicBezTo>
                  <a:cubicBezTo>
                    <a:pt x="203200" y="2126615"/>
                    <a:pt x="1936242" y="3859657"/>
                    <a:pt x="4062857" y="3859657"/>
                  </a:cubicBezTo>
                  <a:cubicBezTo>
                    <a:pt x="4164457" y="3859657"/>
                    <a:pt x="4164457" y="3859657"/>
                    <a:pt x="4164457" y="3859657"/>
                  </a:cubicBezTo>
                  <a:cubicBezTo>
                    <a:pt x="4177157" y="6836918"/>
                    <a:pt x="4177157" y="6836918"/>
                    <a:pt x="4177157" y="6836918"/>
                  </a:cubicBezTo>
                  <a:lnTo>
                    <a:pt x="3973957" y="684326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6BF0753A-6242-C4E0-3B42-A7666A3DA60C}"/>
              </a:ext>
            </a:extLst>
          </p:cNvPr>
          <p:cNvSpPr txBox="1">
            <a:spLocks/>
          </p:cNvSpPr>
          <p:nvPr/>
        </p:nvSpPr>
        <p:spPr>
          <a:xfrm>
            <a:off x="579283" y="4043600"/>
            <a:ext cx="3757727" cy="17020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PRESENTED BY 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                      YUKTHA PRAKASH K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        	       TLY22CS067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                      S7 CSE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945ED4-797B-5967-73D1-C2DCD2CD5B18}"/>
              </a:ext>
            </a:extLst>
          </p:cNvPr>
          <p:cNvSpPr/>
          <p:nvPr/>
        </p:nvSpPr>
        <p:spPr>
          <a:xfrm>
            <a:off x="579283" y="5777620"/>
            <a:ext cx="34689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GUIDED BY :</a:t>
            </a:r>
          </a:p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                     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</a:rPr>
              <a:t>Mrs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 . SHEJINA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04074-C960-D26E-B73C-70520681BCDB}"/>
              </a:ext>
            </a:extLst>
          </p:cNvPr>
          <p:cNvSpPr txBox="1"/>
          <p:nvPr/>
        </p:nvSpPr>
        <p:spPr>
          <a:xfrm>
            <a:off x="12254254" y="6338260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08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8D25B-AC46-C87E-50F3-9C142113B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5">
            <a:extLst>
              <a:ext uri="{FF2B5EF4-FFF2-40B4-BE49-F238E27FC236}">
                <a16:creationId xmlns:a16="http://schemas.microsoft.com/office/drawing/2014/main" id="{B3957E95-C571-BEF0-6661-0BCE74FB62C6}"/>
              </a:ext>
            </a:extLst>
          </p:cNvPr>
          <p:cNvSpPr/>
          <p:nvPr/>
        </p:nvSpPr>
        <p:spPr>
          <a:xfrm>
            <a:off x="-155303" y="-157090"/>
            <a:ext cx="6165503" cy="1117581"/>
          </a:xfrm>
          <a:custGeom>
            <a:avLst/>
            <a:gdLst/>
            <a:ahLst/>
            <a:cxnLst/>
            <a:rect l="l" t="t" r="r" b="b"/>
            <a:pathLst>
              <a:path w="4632091" h="1081791">
                <a:moveTo>
                  <a:pt x="22450" y="0"/>
                </a:moveTo>
                <a:lnTo>
                  <a:pt x="4609641" y="0"/>
                </a:lnTo>
                <a:cubicBezTo>
                  <a:pt x="4615595" y="0"/>
                  <a:pt x="4621305" y="2365"/>
                  <a:pt x="4625515" y="6575"/>
                </a:cubicBezTo>
                <a:cubicBezTo>
                  <a:pt x="4629725" y="10786"/>
                  <a:pt x="4632091" y="16496"/>
                  <a:pt x="4632091" y="22450"/>
                </a:cubicBezTo>
                <a:lnTo>
                  <a:pt x="4632091" y="1059341"/>
                </a:lnTo>
                <a:cubicBezTo>
                  <a:pt x="4632091" y="1071740"/>
                  <a:pt x="4622039" y="1081791"/>
                  <a:pt x="4609641" y="1081791"/>
                </a:cubicBezTo>
                <a:lnTo>
                  <a:pt x="22450" y="1081791"/>
                </a:lnTo>
                <a:cubicBezTo>
                  <a:pt x="10051" y="1081791"/>
                  <a:pt x="0" y="1071740"/>
                  <a:pt x="0" y="1059341"/>
                </a:cubicBezTo>
                <a:lnTo>
                  <a:pt x="0" y="22450"/>
                </a:lnTo>
                <a:cubicBezTo>
                  <a:pt x="0" y="10051"/>
                  <a:pt x="10051" y="0"/>
                  <a:pt x="2245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035F2-78A1-5935-D467-AFEE66A47156}"/>
              </a:ext>
            </a:extLst>
          </p:cNvPr>
          <p:cNvSpPr txBox="1"/>
          <p:nvPr/>
        </p:nvSpPr>
        <p:spPr>
          <a:xfrm>
            <a:off x="536864" y="8645"/>
            <a:ext cx="10464800" cy="245515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latin typeface="Berlin Sans FB Demi" panose="020E0802020502020306" pitchFamily="34" charset="0"/>
                <a:ea typeface="League Spartan"/>
                <a:cs typeface="League Spartan"/>
                <a:sym typeface="League Spartan"/>
              </a:rPr>
              <a:t>DEEP LEARNING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  <a:ea typeface="League Spartan"/>
                <a:cs typeface="League Spartan"/>
                <a:sym typeface="League Spartan"/>
              </a:rPr>
              <a:t>MECHANISMS BEHIND AI PROCTORING</a:t>
            </a:r>
          </a:p>
          <a:p>
            <a:r>
              <a:rPr lang="en-US" sz="4554" b="1" dirty="0">
                <a:solidFill>
                  <a:srgbClr val="02233D"/>
                </a:solidFill>
                <a:latin typeface="Montserrat" panose="00000500000000000000" pitchFamily="2" charset="0"/>
                <a:ea typeface="League Spartan"/>
                <a:cs typeface="League Spartan"/>
                <a:sym typeface="League Spartan"/>
              </a:rPr>
              <a:t> </a:t>
            </a:r>
            <a:endParaRPr lang="en-IN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A2EB6-BD2C-A913-E245-49E80808ABC3}"/>
              </a:ext>
            </a:extLst>
          </p:cNvPr>
          <p:cNvSpPr txBox="1"/>
          <p:nvPr/>
        </p:nvSpPr>
        <p:spPr>
          <a:xfrm>
            <a:off x="467037" y="2319031"/>
            <a:ext cx="8890000" cy="21852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Montserrat" panose="00000500000000000000" pitchFamily="2" charset="0"/>
              </a:rPr>
              <a:t>FACE DETECTION – USING DEEP LEARNING</a:t>
            </a:r>
          </a:p>
          <a:p>
            <a:endParaRPr lang="en-US" sz="2800" b="1" dirty="0">
              <a:latin typeface="Montserrat" panose="00000500000000000000" pitchFamily="2" charset="0"/>
            </a:endParaRPr>
          </a:p>
          <a:p>
            <a:pPr marL="381019" indent="-381019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prstClr val="black"/>
                </a:solidFill>
                <a:latin typeface="Montserrat" panose="00000500000000000000" pitchFamily="2" charset="0"/>
              </a:rPr>
              <a:t>Real-time face detection identifies whether the candidate’s face is present in the webcam feed</a:t>
            </a:r>
          </a:p>
          <a:p>
            <a:pPr marL="381019" indent="-381019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Montserrat" panose="00000500000000000000" pitchFamily="2" charset="0"/>
              </a:rPr>
              <a:t>Checks for missing face and multiple faces, flagging these as potential integrity breaches</a:t>
            </a:r>
            <a:endParaRPr lang="en-US" sz="2000" dirty="0">
              <a:solidFill>
                <a:prstClr val="black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E95BC-B97C-4AB3-7D7D-C789448A72AF}"/>
              </a:ext>
            </a:extLst>
          </p:cNvPr>
          <p:cNvSpPr txBox="1"/>
          <p:nvPr/>
        </p:nvSpPr>
        <p:spPr>
          <a:xfrm>
            <a:off x="3259282" y="4702046"/>
            <a:ext cx="8534400" cy="234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Montserrat" panose="00000500000000000000" pitchFamily="2" charset="0"/>
              </a:rPr>
              <a:t>EYE MOVEMENT &amp; GAZE TRACKING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Eye regions are extracted from the detected face.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Pupil center and iris position are analyzed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If gaze is outside screen area → system flags as suspicious</a:t>
            </a:r>
          </a:p>
          <a:p>
            <a:pPr marL="381019" indent="-381019" defTabSz="609630">
              <a:buFont typeface="Wingdings" panose="05000000000000000000" pitchFamily="2" charset="2"/>
              <a:buChar char="v"/>
              <a:defRPr/>
            </a:pPr>
            <a:endParaRPr lang="en-US" sz="1867" dirty="0">
              <a:solidFill>
                <a:prstClr val="black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 descr="A person with different facial features&#10;&#10;AI-generated content may be incorrect.">
            <a:extLst>
              <a:ext uri="{FF2B5EF4-FFF2-40B4-BE49-F238E27FC236}">
                <a16:creationId xmlns:a16="http://schemas.microsoft.com/office/drawing/2014/main" id="{B51BA055-5209-42C0-7924-8F1D13B47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64" y="2225274"/>
            <a:ext cx="2134197" cy="2134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9D698E50-EC15-8D58-BC19-4B4AA2BA4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4702046"/>
            <a:ext cx="1838518" cy="1838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9205F-C316-9CF6-D719-1629EFD21D6F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10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-7354" y="2302550"/>
            <a:ext cx="474391" cy="58477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783699" y="4677128"/>
            <a:ext cx="474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200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395C9-1202-A013-1B15-985A0EAF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AA91A-C186-2E2E-CC15-10604EADB5B0}"/>
              </a:ext>
            </a:extLst>
          </p:cNvPr>
          <p:cNvSpPr txBox="1"/>
          <p:nvPr/>
        </p:nvSpPr>
        <p:spPr>
          <a:xfrm>
            <a:off x="639500" y="233833"/>
            <a:ext cx="800678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Montserrat" panose="00000500000000000000" pitchFamily="2" charset="0"/>
              </a:rPr>
              <a:t> MULTIPLE FACE DETECTION</a:t>
            </a:r>
          </a:p>
          <a:p>
            <a:pPr>
              <a:buNone/>
            </a:pPr>
            <a:endParaRPr lang="en-US" sz="2800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The system uses face-detection models to count the number of faces visible in the webcam feed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If more than one face is detected (via multiple bounding boxes), the system flags a violation or terminates the exam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848A2-65E4-6832-DC8F-A3AD956B53A2}"/>
              </a:ext>
            </a:extLst>
          </p:cNvPr>
          <p:cNvSpPr txBox="1"/>
          <p:nvPr/>
        </p:nvSpPr>
        <p:spPr>
          <a:xfrm>
            <a:off x="3703806" y="2567226"/>
            <a:ext cx="763350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Montserrat" panose="00000500000000000000" pitchFamily="2" charset="0"/>
              </a:rPr>
              <a:t> OBJECT DETECTION </a:t>
            </a:r>
          </a:p>
          <a:p>
            <a:pPr>
              <a:buNone/>
            </a:pPr>
            <a:endParaRPr lang="en-US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Real-time object detection checks for unauthorized items like mobile phones or books using webcam footage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If such objects are identified in the frame, the system generates a violation warning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651A1-DE43-2A3C-6431-F3C074F434B0}"/>
              </a:ext>
            </a:extLst>
          </p:cNvPr>
          <p:cNvSpPr txBox="1"/>
          <p:nvPr/>
        </p:nvSpPr>
        <p:spPr>
          <a:xfrm>
            <a:off x="813120" y="4725910"/>
            <a:ext cx="783316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b="1" dirty="0">
                <a:latin typeface="Montserrat" panose="00000500000000000000" pitchFamily="2" charset="0"/>
              </a:rPr>
              <a:t> TAB-SWITCH DETECTION</a:t>
            </a:r>
          </a:p>
          <a:p>
            <a:pPr>
              <a:buNone/>
            </a:pPr>
            <a:endParaRPr lang="en-US" sz="2400" b="1" dirty="0">
              <a:latin typeface="Montserrat" panose="00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Browser monitoring tools track tab switches or attempts to exit full-screen exam mode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ntserrat" panose="00000500000000000000" pitchFamily="2" charset="0"/>
              </a:rPr>
              <a:t>Each switch is logged, and repeated attempts may result in warnings or automatic exam submission</a:t>
            </a:r>
          </a:p>
        </p:txBody>
      </p:sp>
      <p:pic>
        <p:nvPicPr>
          <p:cNvPr id="38" name="Picture 37" descr="A computer with a person and person face id&#10;&#10;AI-generated content may be incorrect.">
            <a:extLst>
              <a:ext uri="{FF2B5EF4-FFF2-40B4-BE49-F238E27FC236}">
                <a16:creationId xmlns:a16="http://schemas.microsoft.com/office/drawing/2014/main" id="{3FB6DEAB-DD5D-5D6E-7E32-11C803461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46" y="379518"/>
            <a:ext cx="1981453" cy="19814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" name="Picture 39" descr="A computer with a person writing on it&#10;&#10;AI-generated content may be incorrect.">
            <a:extLst>
              <a:ext uri="{FF2B5EF4-FFF2-40B4-BE49-F238E27FC236}">
                <a16:creationId xmlns:a16="http://schemas.microsoft.com/office/drawing/2014/main" id="{2E3C2CFB-00A4-6F2A-90C6-0D19898E9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58" y="2794371"/>
            <a:ext cx="1921952" cy="164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Picture 41" descr="A hand on a computer&#10;&#10;AI-generated content may be incorrect.">
            <a:extLst>
              <a:ext uri="{FF2B5EF4-FFF2-40B4-BE49-F238E27FC236}">
                <a16:creationId xmlns:a16="http://schemas.microsoft.com/office/drawing/2014/main" id="{5766D2C3-F9BD-DE37-B143-C0EF0B562A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46" y="4945307"/>
            <a:ext cx="1719595" cy="1719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5DE288D-B4C6-948B-D18A-52625048AB78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11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94179" y="220923"/>
            <a:ext cx="474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3199210" y="2563538"/>
            <a:ext cx="474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267799" y="4725910"/>
            <a:ext cx="474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672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4">
            <a:extLst>
              <a:ext uri="{FF2B5EF4-FFF2-40B4-BE49-F238E27FC236}">
                <a16:creationId xmlns:a16="http://schemas.microsoft.com/office/drawing/2014/main" id="{C39E77FE-5094-1767-FBBE-AD818161D1EB}"/>
              </a:ext>
            </a:extLst>
          </p:cNvPr>
          <p:cNvSpPr/>
          <p:nvPr/>
        </p:nvSpPr>
        <p:spPr>
          <a:xfrm>
            <a:off x="-3002280" y="4736586"/>
            <a:ext cx="4239260" cy="762000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103C63E2-543D-0414-97DA-F1A68BCD4CBE}"/>
              </a:ext>
            </a:extLst>
          </p:cNvPr>
          <p:cNvSpPr/>
          <p:nvPr/>
        </p:nvSpPr>
        <p:spPr>
          <a:xfrm>
            <a:off x="10072370" y="2779242"/>
            <a:ext cx="4239260" cy="762000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B9547-C30A-9088-ED91-0AB61B990CBA}"/>
              </a:ext>
            </a:extLst>
          </p:cNvPr>
          <p:cNvSpPr txBox="1"/>
          <p:nvPr/>
        </p:nvSpPr>
        <p:spPr>
          <a:xfrm>
            <a:off x="1269846" y="2110862"/>
            <a:ext cx="720350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Montserrat" panose="00000500000000000000" pitchFamily="2" charset="0"/>
              </a:rPr>
              <a:t>WEBCAM &amp; MICROPHONE INTEGRATION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Enable real-time capture of video and audio for continuous monitoring.</a:t>
            </a:r>
          </a:p>
        </p:txBody>
      </p:sp>
      <p:pic>
        <p:nvPicPr>
          <p:cNvPr id="24" name="Picture 23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09521864-0C0D-4BDB-E586-7140D9679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705" y="2053128"/>
            <a:ext cx="2124918" cy="21249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ED34E0-6EDC-05CE-5561-BFB2104CB541}"/>
              </a:ext>
            </a:extLst>
          </p:cNvPr>
          <p:cNvSpPr txBox="1"/>
          <p:nvPr/>
        </p:nvSpPr>
        <p:spPr>
          <a:xfrm>
            <a:off x="3461072" y="4394311"/>
            <a:ext cx="87309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Montserrat" panose="00000500000000000000" pitchFamily="2" charset="0"/>
              </a:rPr>
              <a:t>COMPUTER VISION MODULES</a:t>
            </a:r>
          </a:p>
          <a:p>
            <a:endParaRPr lang="en-US" sz="24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Analyze video to detect suspicious behavior: face absence, multiple people, gaze deviation, and objects like mobile phones.</a:t>
            </a:r>
            <a:endParaRPr lang="en-IN" sz="2000" dirty="0">
              <a:latin typeface="Montserrat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9EBB1C-F96E-363B-1A99-6028A1A849CB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12</a:t>
            </a:r>
            <a:endParaRPr lang="en-IN" dirty="0"/>
          </a:p>
        </p:txBody>
      </p:sp>
      <p:pic>
        <p:nvPicPr>
          <p:cNvPr id="37" name="Picture 36" descr="A computer with a blue eye on the screen&#10;&#10;AI-generated content may be incorrect.">
            <a:extLst>
              <a:ext uri="{FF2B5EF4-FFF2-40B4-BE49-F238E27FC236}">
                <a16:creationId xmlns:a16="http://schemas.microsoft.com/office/drawing/2014/main" id="{2221C630-56A2-DFD3-B0C1-065AB7926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055127"/>
            <a:ext cx="2124918" cy="21249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8CFAEC-FF23-52B0-9D2A-877BC6F46232}"/>
              </a:ext>
            </a:extLst>
          </p:cNvPr>
          <p:cNvGrpSpPr/>
          <p:nvPr/>
        </p:nvGrpSpPr>
        <p:grpSpPr>
          <a:xfrm>
            <a:off x="971550" y="1921249"/>
            <a:ext cx="7203504" cy="701103"/>
            <a:chOff x="0" y="-38100"/>
            <a:chExt cx="2505263" cy="252643"/>
          </a:xfrm>
          <a:noFill/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7095CF33-A712-058C-FD17-9916F2737910}"/>
                </a:ext>
              </a:extLst>
            </p:cNvPr>
            <p:cNvSpPr/>
            <p:nvPr/>
          </p:nvSpPr>
          <p:spPr>
            <a:xfrm>
              <a:off x="11149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grpFill/>
            <a:ln w="38100" cap="rnd">
              <a:solidFill>
                <a:srgbClr val="101B4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7D4908B-0E38-F52F-6A1E-200B87DFD6B1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712682C8-A004-26A5-16FB-6C012D17D500}"/>
              </a:ext>
            </a:extLst>
          </p:cNvPr>
          <p:cNvGrpSpPr/>
          <p:nvPr/>
        </p:nvGrpSpPr>
        <p:grpSpPr>
          <a:xfrm>
            <a:off x="3246707" y="4210371"/>
            <a:ext cx="5406758" cy="701103"/>
            <a:chOff x="0" y="-38100"/>
            <a:chExt cx="2505263" cy="252643"/>
          </a:xfrm>
          <a:noFill/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280A3E71-ECC8-A0E7-C921-4716A6E563E4}"/>
                </a:ext>
              </a:extLst>
            </p:cNvPr>
            <p:cNvSpPr/>
            <p:nvPr/>
          </p:nvSpPr>
          <p:spPr>
            <a:xfrm>
              <a:off x="11149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grpFill/>
            <a:ln w="38100" cap="rnd">
              <a:solidFill>
                <a:srgbClr val="101B4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29AB7E7C-13E7-38F3-2BA1-6EC6A6F25F42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79913" y="190288"/>
            <a:ext cx="9032173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C3095D"/>
                </a:solidFill>
                <a:latin typeface="Berlin Sans FB Demi" panose="020E0802020502020306" pitchFamily="34" charset="0"/>
              </a:rPr>
              <a:t>TECHNOLOGY 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STACKS USED</a:t>
            </a:r>
            <a:endParaRPr lang="en-US" sz="5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8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C2AEC-29D1-311E-0D0B-5E4A9180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4">
            <a:extLst>
              <a:ext uri="{FF2B5EF4-FFF2-40B4-BE49-F238E27FC236}">
                <a16:creationId xmlns:a16="http://schemas.microsoft.com/office/drawing/2014/main" id="{6BF0974F-0C9D-B1B9-3AFB-2844B9E6A049}"/>
              </a:ext>
            </a:extLst>
          </p:cNvPr>
          <p:cNvSpPr/>
          <p:nvPr/>
        </p:nvSpPr>
        <p:spPr>
          <a:xfrm>
            <a:off x="-2941320" y="2926789"/>
            <a:ext cx="4239260" cy="762000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3DEFE49F-0511-9876-49EA-9FA67F070E3D}"/>
              </a:ext>
            </a:extLst>
          </p:cNvPr>
          <p:cNvSpPr/>
          <p:nvPr/>
        </p:nvSpPr>
        <p:spPr>
          <a:xfrm>
            <a:off x="10162425" y="4915589"/>
            <a:ext cx="4239260" cy="762000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C42271E0-277D-864C-5D89-37A05673580F}"/>
              </a:ext>
            </a:extLst>
          </p:cNvPr>
          <p:cNvSpPr/>
          <p:nvPr/>
        </p:nvSpPr>
        <p:spPr>
          <a:xfrm>
            <a:off x="10238624" y="742360"/>
            <a:ext cx="4239260" cy="762000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915383-8935-9BA8-1FC1-6C8AD432E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56EB2-B43F-183D-F4CF-6940ACDCDE29}"/>
              </a:ext>
            </a:extLst>
          </p:cNvPr>
          <p:cNvSpPr txBox="1"/>
          <p:nvPr/>
        </p:nvSpPr>
        <p:spPr>
          <a:xfrm>
            <a:off x="1030606" y="293864"/>
            <a:ext cx="720350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Montserrat" panose="00000500000000000000" pitchFamily="2" charset="0"/>
              </a:rPr>
              <a:t>BROWSER ACTIVITY MONITORING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Track tab switching to flag attempts at browsing away from the exam interface.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12E50-8246-7F1C-CAFE-0013E7046727}"/>
              </a:ext>
            </a:extLst>
          </p:cNvPr>
          <p:cNvSpPr txBox="1"/>
          <p:nvPr/>
        </p:nvSpPr>
        <p:spPr>
          <a:xfrm>
            <a:off x="1030607" y="4908594"/>
            <a:ext cx="797831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Montserrat" panose="00000500000000000000" pitchFamily="2" charset="0"/>
              </a:rPr>
              <a:t>DATA STORAGE &amp; REPORTING</a:t>
            </a:r>
          </a:p>
          <a:p>
            <a:endParaRPr lang="en-US" sz="24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Log infractions and generate real-time or post-exam charts (bar graphs, pie charts) with detailed violation logs.</a:t>
            </a:r>
            <a:endParaRPr lang="en-IN" sz="2000" dirty="0">
              <a:latin typeface="Montserrat" panose="00000500000000000000" pitchFamily="2" charset="0"/>
            </a:endParaRPr>
          </a:p>
        </p:txBody>
      </p:sp>
      <p:pic>
        <p:nvPicPr>
          <p:cNvPr id="8" name="Picture 7" descr="A computer screen with a yellow sign&#10;&#10;AI-generated content may be incorrect.">
            <a:extLst>
              <a:ext uri="{FF2B5EF4-FFF2-40B4-BE49-F238E27FC236}">
                <a16:creationId xmlns:a16="http://schemas.microsoft.com/office/drawing/2014/main" id="{409061B8-735E-BBF2-B3D3-7795D699CD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02" y="103849"/>
            <a:ext cx="2035572" cy="20355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E307DB-40EE-A604-EC78-835F24DD0D2F}"/>
              </a:ext>
            </a:extLst>
          </p:cNvPr>
          <p:cNvSpPr txBox="1"/>
          <p:nvPr/>
        </p:nvSpPr>
        <p:spPr>
          <a:xfrm>
            <a:off x="3456129" y="2705725"/>
            <a:ext cx="87309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Montserrat" panose="00000500000000000000" pitchFamily="2" charset="0"/>
              </a:rPr>
              <a:t>ROLE-BASED ACCESS CONTROL (RBAC)</a:t>
            </a:r>
          </a:p>
          <a:p>
            <a:endParaRPr lang="en-US" sz="2400" b="1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Montserrat" panose="00000500000000000000" pitchFamily="2" charset="0"/>
              </a:rPr>
              <a:t>Secures examiner and student portals to ensure proper permissions and data protection. </a:t>
            </a:r>
            <a:endParaRPr lang="en-IN" sz="2000" dirty="0">
              <a:latin typeface="Montserrat" panose="00000500000000000000" pitchFamily="2" charset="0"/>
            </a:endParaRPr>
          </a:p>
        </p:txBody>
      </p:sp>
      <p:pic>
        <p:nvPicPr>
          <p:cNvPr id="12" name="Picture 11" descr="A logo for a school&#10;&#10;AI-generated content may be incorrect.">
            <a:extLst>
              <a:ext uri="{FF2B5EF4-FFF2-40B4-BE49-F238E27FC236}">
                <a16:creationId xmlns:a16="http://schemas.microsoft.com/office/drawing/2014/main" id="{DCD64F74-8218-2856-4DD1-7793A7811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6" y="2306718"/>
            <a:ext cx="2035572" cy="20355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blue circle with white and orange objects around it&#10;&#10;AI-generated content may be incorrect.">
            <a:extLst>
              <a:ext uri="{FF2B5EF4-FFF2-40B4-BE49-F238E27FC236}">
                <a16:creationId xmlns:a16="http://schemas.microsoft.com/office/drawing/2014/main" id="{2CE2673F-9AD4-DD7E-2F49-A152832F7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02" y="4328922"/>
            <a:ext cx="2035572" cy="20355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1C9E6-6A7C-B2BE-E6BA-1760250007F1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13</a:t>
            </a:r>
            <a:endParaRPr lang="en-IN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776D72E5-069D-0593-F742-1442AAB60E13}"/>
              </a:ext>
            </a:extLst>
          </p:cNvPr>
          <p:cNvGrpSpPr/>
          <p:nvPr/>
        </p:nvGrpSpPr>
        <p:grpSpPr>
          <a:xfrm>
            <a:off x="803730" y="4733632"/>
            <a:ext cx="5711370" cy="701103"/>
            <a:chOff x="0" y="-38100"/>
            <a:chExt cx="2505263" cy="252643"/>
          </a:xfrm>
          <a:noFill/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FC80C8-E289-A164-4099-0F72BB7AFB42}"/>
                </a:ext>
              </a:extLst>
            </p:cNvPr>
            <p:cNvSpPr/>
            <p:nvPr/>
          </p:nvSpPr>
          <p:spPr>
            <a:xfrm>
              <a:off x="11149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grpFill/>
            <a:ln w="38100" cap="rnd">
              <a:solidFill>
                <a:srgbClr val="101B4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3D5EFD-6036-286A-52AE-3053448ABE28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8DFBE1A0-66E7-7B14-20C2-6A61326F5F78}"/>
              </a:ext>
            </a:extLst>
          </p:cNvPr>
          <p:cNvGrpSpPr/>
          <p:nvPr/>
        </p:nvGrpSpPr>
        <p:grpSpPr>
          <a:xfrm>
            <a:off x="3467459" y="2529078"/>
            <a:ext cx="6965013" cy="701103"/>
            <a:chOff x="0" y="-38100"/>
            <a:chExt cx="2505263" cy="252643"/>
          </a:xfrm>
          <a:noFill/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C4A6BA1-EA24-92C6-134C-C6154E726632}"/>
                </a:ext>
              </a:extLst>
            </p:cNvPr>
            <p:cNvSpPr/>
            <p:nvPr/>
          </p:nvSpPr>
          <p:spPr>
            <a:xfrm>
              <a:off x="11149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grpFill/>
            <a:ln w="38100" cap="rnd">
              <a:solidFill>
                <a:srgbClr val="101B4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1539E99-6F92-CCF2-D465-D127CD645BEF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0141855B-89D4-5DA6-BE5B-F617D5CF156C}"/>
              </a:ext>
            </a:extLst>
          </p:cNvPr>
          <p:cNvGrpSpPr/>
          <p:nvPr/>
        </p:nvGrpSpPr>
        <p:grpSpPr>
          <a:xfrm>
            <a:off x="907639" y="119760"/>
            <a:ext cx="6404428" cy="701103"/>
            <a:chOff x="0" y="-38100"/>
            <a:chExt cx="2505263" cy="252643"/>
          </a:xfrm>
          <a:noFill/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5F4A23C9-8BEF-F5B6-2337-494F64D27188}"/>
                </a:ext>
              </a:extLst>
            </p:cNvPr>
            <p:cNvSpPr/>
            <p:nvPr/>
          </p:nvSpPr>
          <p:spPr>
            <a:xfrm>
              <a:off x="11149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grpFill/>
            <a:ln w="38100" cap="rnd">
              <a:solidFill>
                <a:srgbClr val="101B4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5639ABF9-7E28-88EC-2AFA-DA4F8D0AA63F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729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74297"/>
            <a:ext cx="10515600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rgbClr val="00B050"/>
                </a:solidFill>
                <a:latin typeface="Berlin Sans FB Demi" panose="020E0802020502020306" pitchFamily="34" charset="0"/>
              </a:rPr>
              <a:t>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OF AI-BASED PROCTORING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FBD01-B595-AF60-376E-A2BB391E0B5E}"/>
              </a:ext>
            </a:extLst>
          </p:cNvPr>
          <p:cNvSpPr txBox="1"/>
          <p:nvPr/>
        </p:nvSpPr>
        <p:spPr>
          <a:xfrm>
            <a:off x="723901" y="1690688"/>
            <a:ext cx="79556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r>
              <a:rPr lang="en-US" sz="3600" b="1" dirty="0">
                <a:latin typeface="Montserrat" panose="00000500000000000000" pitchFamily="2" charset="0"/>
              </a:rPr>
              <a:t> 1. </a:t>
            </a:r>
            <a:r>
              <a:rPr lang="en-US" sz="2800" b="1" u="sng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LIVE PROCTORING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/>
              <a:t>A human watches the student in real-time, assisted by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FBD01-B595-AF60-376E-A2BB391E0B5E}"/>
              </a:ext>
            </a:extLst>
          </p:cNvPr>
          <p:cNvSpPr txBox="1"/>
          <p:nvPr/>
        </p:nvSpPr>
        <p:spPr>
          <a:xfrm>
            <a:off x="3272353" y="3398682"/>
            <a:ext cx="9129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r>
              <a:rPr lang="en-US" sz="3600" b="1" dirty="0">
                <a:latin typeface="Montserrat" panose="00000500000000000000" pitchFamily="2" charset="0"/>
              </a:rPr>
              <a:t> 2. </a:t>
            </a:r>
            <a:r>
              <a:rPr lang="en-US" sz="2800" b="1" u="sng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RECORDED PROCTORING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/>
              <a:t>The exam is recorded, and a human checks it later with AI alerts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FBD01-B595-AF60-376E-A2BB391E0B5E}"/>
              </a:ext>
            </a:extLst>
          </p:cNvPr>
          <p:cNvSpPr txBox="1"/>
          <p:nvPr/>
        </p:nvSpPr>
        <p:spPr>
          <a:xfrm>
            <a:off x="852715" y="5259397"/>
            <a:ext cx="8030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00B050"/>
                </a:solidFill>
                <a:latin typeface="Montserrat" panose="00000500000000000000" pitchFamily="2" charset="0"/>
              </a:rPr>
              <a:t>✅</a:t>
            </a:r>
            <a:r>
              <a:rPr lang="en-US" sz="3600" b="1" dirty="0">
                <a:latin typeface="Montserrat" panose="00000500000000000000" pitchFamily="2" charset="0"/>
              </a:rPr>
              <a:t> 3. </a:t>
            </a:r>
            <a:r>
              <a:rPr lang="en-US" sz="2800" b="1" u="sng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FULLY AUTOMATED PROCTORING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400" dirty="0"/>
              <a:t>Only AI watches and flags everything automatically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218AE26-DDE8-D835-60BF-4282FE15344B}"/>
              </a:ext>
            </a:extLst>
          </p:cNvPr>
          <p:cNvSpPr/>
          <p:nvPr/>
        </p:nvSpPr>
        <p:spPr>
          <a:xfrm>
            <a:off x="-4801075" y="3539798"/>
            <a:ext cx="6358890" cy="733429"/>
          </a:xfrm>
          <a:custGeom>
            <a:avLst/>
            <a:gdLst/>
            <a:ahLst/>
            <a:cxnLst/>
            <a:rect l="l" t="t" r="r" b="b"/>
            <a:pathLst>
              <a:path w="7315200" h="931025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0F4859B5-CF03-56B7-E78B-7DD08711D9F3}"/>
              </a:ext>
            </a:extLst>
          </p:cNvPr>
          <p:cNvSpPr/>
          <p:nvPr/>
        </p:nvSpPr>
        <p:spPr>
          <a:xfrm>
            <a:off x="1346210" y="3201687"/>
            <a:ext cx="1461686" cy="1409650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5C373-68FC-FFD7-E626-B5CEEEDEDA03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607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813" y="560160"/>
            <a:ext cx="8286750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REAL-WORLD 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TOOLS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93250" y="2634924"/>
            <a:ext cx="7319632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Mettl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Used for campus hiring and online exams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ProctorU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Combines live and AI proctoring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Examity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Verifies identity and monitors exams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7030A0"/>
              </a:buClr>
              <a:buSzPct val="96000"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Talview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Tracks face and voice during tests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412479" y="-698402"/>
            <a:ext cx="3779521" cy="7906043"/>
            <a:chOff x="8412083" y="-717452"/>
            <a:chExt cx="3317910" cy="790604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C3444D-90BF-C7BA-7ACD-0C5BD0E0224E}"/>
                </a:ext>
              </a:extLst>
            </p:cNvPr>
            <p:cNvSpPr/>
            <p:nvPr/>
          </p:nvSpPr>
          <p:spPr>
            <a:xfrm>
              <a:off x="10969507" y="-717452"/>
              <a:ext cx="760486" cy="7906043"/>
            </a:xfrm>
            <a:prstGeom prst="rect">
              <a:avLst/>
            </a:prstGeom>
            <a:solidFill>
              <a:srgbClr val="DF5BD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BCDD61-30EF-C14F-2F1B-140839353390}"/>
                </a:ext>
              </a:extLst>
            </p:cNvPr>
            <p:cNvSpPr/>
            <p:nvPr/>
          </p:nvSpPr>
          <p:spPr>
            <a:xfrm>
              <a:off x="8412083" y="-717452"/>
              <a:ext cx="760486" cy="7906043"/>
            </a:xfrm>
            <a:prstGeom prst="rect">
              <a:avLst/>
            </a:prstGeom>
            <a:solidFill>
              <a:srgbClr val="F3D9F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CC8AB7-6E6D-4BDE-6255-DDBCDD389BFA}"/>
                </a:ext>
              </a:extLst>
            </p:cNvPr>
            <p:cNvSpPr/>
            <p:nvPr/>
          </p:nvSpPr>
          <p:spPr>
            <a:xfrm>
              <a:off x="9655363" y="-717452"/>
              <a:ext cx="760486" cy="7906043"/>
            </a:xfrm>
            <a:prstGeom prst="rect">
              <a:avLst/>
            </a:prstGeom>
            <a:solidFill>
              <a:srgbClr val="FC9AF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8845624" y="1094194"/>
            <a:ext cx="3028950" cy="4320849"/>
          </a:xfrm>
          <a:prstGeom prst="roundRect">
            <a:avLst/>
          </a:prstGeom>
          <a:solidFill>
            <a:schemeClr val="bg1"/>
          </a:soli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030A0"/>
              </a:solidFill>
            </a:endParaRP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Where It’s Used: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</a:rPr>
              <a:t>  Colleges and universities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</a:rPr>
              <a:t>  Online learning platforms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</a:rPr>
              <a:t>  Competitive exams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680B1-695E-92F2-6D73-B72B7AE9E4F6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588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01" y="-45918"/>
            <a:ext cx="10515600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KEY</a:t>
            </a:r>
            <a:r>
              <a:rPr lang="en-US" sz="5400" dirty="0">
                <a:latin typeface="Berlin Sans FB Demi" panose="020E0802020502020306" pitchFamily="34" charset="0"/>
              </a:rPr>
              <a:t> </a:t>
            </a: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FEAUTURES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67950" y="1878645"/>
            <a:ext cx="2367769" cy="91453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Face &amp; Identity Verification</a:t>
            </a:r>
            <a:endParaRPr lang="en-US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814645" y="4037428"/>
            <a:ext cx="0" cy="829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954420" y="2362314"/>
            <a:ext cx="885019" cy="40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248131" y="3671668"/>
            <a:ext cx="675561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710289" y="3671668"/>
            <a:ext cx="468374" cy="36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791600" y="2335911"/>
            <a:ext cx="876877" cy="403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 txBox="1">
            <a:spLocks/>
          </p:cNvSpPr>
          <p:nvPr/>
        </p:nvSpPr>
        <p:spPr>
          <a:xfrm>
            <a:off x="598771" y="3806593"/>
            <a:ext cx="2669070" cy="8299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2060"/>
                </a:solidFill>
              </a:rPr>
              <a:t>Gaze &amp; Behavior Tracking</a:t>
            </a:r>
            <a:endParaRPr lang="en-US" b="1" dirty="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4528907" y="5918152"/>
            <a:ext cx="2669070" cy="8299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Voice/Noise Detection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444994" y="3915620"/>
            <a:ext cx="2669070" cy="8299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Multiple Face &amp; Object Detection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9015966" y="1972871"/>
            <a:ext cx="2669070" cy="8299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>
                <a:solidFill>
                  <a:srgbClr val="FFC000"/>
                </a:solidFill>
              </a:rPr>
              <a:t>Browser Activity Monitoring</a:t>
            </a:r>
            <a:endParaRPr lang="en-US" b="1" dirty="0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E7AC010-00E1-C777-3DCD-4D52EB7069D1}"/>
              </a:ext>
            </a:extLst>
          </p:cNvPr>
          <p:cNvGrpSpPr/>
          <p:nvPr/>
        </p:nvGrpSpPr>
        <p:grpSpPr>
          <a:xfrm>
            <a:off x="1783686" y="369137"/>
            <a:ext cx="2014332" cy="2338344"/>
            <a:chOff x="0" y="-57150"/>
            <a:chExt cx="167134" cy="200448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0351AA08-4ED3-BE2E-30FB-886AB6EF5243}"/>
                </a:ext>
              </a:extLst>
            </p:cNvPr>
            <p:cNvSpPr/>
            <p:nvPr/>
          </p:nvSpPr>
          <p:spPr>
            <a:xfrm>
              <a:off x="81337" y="58363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D77F1C6D-093E-7D52-D704-B1B86D660C2C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B7AEAEF1-E7A8-AC01-0459-0CEA36F1DA55}"/>
              </a:ext>
            </a:extLst>
          </p:cNvPr>
          <p:cNvGrpSpPr/>
          <p:nvPr/>
        </p:nvGrpSpPr>
        <p:grpSpPr>
          <a:xfrm>
            <a:off x="6849809" y="369137"/>
            <a:ext cx="2014332" cy="2338344"/>
            <a:chOff x="0" y="-57150"/>
            <a:chExt cx="167134" cy="200448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A4C5A17C-67FC-0497-40A9-5E9C17C63020}"/>
                </a:ext>
              </a:extLst>
            </p:cNvPr>
            <p:cNvSpPr/>
            <p:nvPr/>
          </p:nvSpPr>
          <p:spPr>
            <a:xfrm>
              <a:off x="81337" y="58363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B9AAB414-EEBF-A8EA-CB44-E24B58266D09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4DBA4FE6-3256-D634-F921-973106D1826A}"/>
              </a:ext>
            </a:extLst>
          </p:cNvPr>
          <p:cNvGrpSpPr/>
          <p:nvPr/>
        </p:nvGrpSpPr>
        <p:grpSpPr>
          <a:xfrm>
            <a:off x="6190811" y="2449155"/>
            <a:ext cx="2014332" cy="2338344"/>
            <a:chOff x="0" y="-57150"/>
            <a:chExt cx="167134" cy="20044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8B22153-5173-8E07-C820-28A262B0A3B2}"/>
                </a:ext>
              </a:extLst>
            </p:cNvPr>
            <p:cNvSpPr/>
            <p:nvPr/>
          </p:nvSpPr>
          <p:spPr>
            <a:xfrm>
              <a:off x="81337" y="58363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B133DAEF-C51D-C266-288E-55C7D0EAE25F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8" name="Group 9">
            <a:extLst>
              <a:ext uri="{FF2B5EF4-FFF2-40B4-BE49-F238E27FC236}">
                <a16:creationId xmlns:a16="http://schemas.microsoft.com/office/drawing/2014/main" id="{95E1D1AA-4E62-3C70-9A4C-0B744D72D8BA}"/>
              </a:ext>
            </a:extLst>
          </p:cNvPr>
          <p:cNvGrpSpPr/>
          <p:nvPr/>
        </p:nvGrpSpPr>
        <p:grpSpPr>
          <a:xfrm>
            <a:off x="3223497" y="519941"/>
            <a:ext cx="4721967" cy="4225673"/>
            <a:chOff x="-305996" y="-57150"/>
            <a:chExt cx="391793" cy="362234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ACF0B1D-6F0D-49CA-58D7-5311BFE4BDBF}"/>
                </a:ext>
              </a:extLst>
            </p:cNvPr>
            <p:cNvSpPr/>
            <p:nvPr/>
          </p:nvSpPr>
          <p:spPr>
            <a:xfrm>
              <a:off x="-305996" y="220149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2678A174-9442-64CA-5A08-C72C4745DA7B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7589F6B3-505C-5F97-FB4E-299924D8736B}"/>
              </a:ext>
            </a:extLst>
          </p:cNvPr>
          <p:cNvGrpSpPr/>
          <p:nvPr/>
        </p:nvGrpSpPr>
        <p:grpSpPr>
          <a:xfrm>
            <a:off x="4348738" y="3545130"/>
            <a:ext cx="2014332" cy="2338344"/>
            <a:chOff x="0" y="-57150"/>
            <a:chExt cx="167134" cy="200448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E9D8E2-565A-7D01-E952-7D1E11A62E7C}"/>
                </a:ext>
              </a:extLst>
            </p:cNvPr>
            <p:cNvSpPr/>
            <p:nvPr/>
          </p:nvSpPr>
          <p:spPr>
            <a:xfrm>
              <a:off x="81337" y="58363"/>
              <a:ext cx="85797" cy="84935"/>
            </a:xfrm>
            <a:custGeom>
              <a:avLst/>
              <a:gdLst/>
              <a:ahLst/>
              <a:cxnLst/>
              <a:rect l="l" t="t" r="r" b="b"/>
              <a:pathLst>
                <a:path w="85797" h="84935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17C876E9-D57E-6C98-5C97-725907912777}"/>
                </a:ext>
              </a:extLst>
            </p:cNvPr>
            <p:cNvSpPr txBox="1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34B2ED-2CBB-9E25-3EF1-39A715A49748}"/>
              </a:ext>
            </a:extLst>
          </p:cNvPr>
          <p:cNvSpPr txBox="1"/>
          <p:nvPr/>
        </p:nvSpPr>
        <p:spPr>
          <a:xfrm>
            <a:off x="3091733" y="1915836"/>
            <a:ext cx="414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/>
              </a:rPr>
              <a:t>1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0A33BA-4F91-E3F2-70CC-584E358B7498}"/>
              </a:ext>
            </a:extLst>
          </p:cNvPr>
          <p:cNvSpPr txBox="1"/>
          <p:nvPr/>
        </p:nvSpPr>
        <p:spPr>
          <a:xfrm>
            <a:off x="3542972" y="3988595"/>
            <a:ext cx="39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2</a:t>
            </a:r>
            <a:endParaRPr lang="en-I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1E551-14DA-343E-EF2F-2EEBBBC5A09F}"/>
              </a:ext>
            </a:extLst>
          </p:cNvPr>
          <p:cNvSpPr txBox="1"/>
          <p:nvPr/>
        </p:nvSpPr>
        <p:spPr>
          <a:xfrm>
            <a:off x="5675482" y="5115983"/>
            <a:ext cx="375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en-I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363C3A-B1FA-9DCC-400F-2750D81C99F7}"/>
              </a:ext>
            </a:extLst>
          </p:cNvPr>
          <p:cNvSpPr txBox="1"/>
          <p:nvPr/>
        </p:nvSpPr>
        <p:spPr>
          <a:xfrm>
            <a:off x="7487324" y="4037428"/>
            <a:ext cx="326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4</a:t>
            </a:r>
            <a:endParaRPr lang="en-IN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F1B702-FAAC-5ADE-BAA0-AFC145489DBA}"/>
              </a:ext>
            </a:extLst>
          </p:cNvPr>
          <p:cNvSpPr txBox="1"/>
          <p:nvPr/>
        </p:nvSpPr>
        <p:spPr>
          <a:xfrm>
            <a:off x="8177911" y="1946243"/>
            <a:ext cx="391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5</a:t>
            </a:r>
            <a:endParaRPr lang="en-IN" sz="2800" dirty="0"/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93E8E883-4BDB-1BF5-693F-FBFC95FB85D2}"/>
              </a:ext>
            </a:extLst>
          </p:cNvPr>
          <p:cNvGrpSpPr/>
          <p:nvPr/>
        </p:nvGrpSpPr>
        <p:grpSpPr>
          <a:xfrm>
            <a:off x="4706971" y="1922681"/>
            <a:ext cx="2314385" cy="2150549"/>
            <a:chOff x="0" y="0"/>
            <a:chExt cx="6704833" cy="6704833"/>
          </a:xfrm>
        </p:grpSpPr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E09DBF1E-1E70-0236-3DB9-99D1F63B8762}"/>
                </a:ext>
              </a:extLst>
            </p:cNvPr>
            <p:cNvGrpSpPr/>
            <p:nvPr/>
          </p:nvGrpSpPr>
          <p:grpSpPr>
            <a:xfrm>
              <a:off x="0" y="0"/>
              <a:ext cx="6704833" cy="6704833"/>
              <a:chOff x="0" y="0"/>
              <a:chExt cx="812800" cy="812800"/>
            </a:xfrm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47D7C838-82A3-E24D-F345-95220AA3718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164876">
                        <a:alpha val="100000"/>
                      </a:srgbClr>
                    </a:gs>
                    <a:gs pos="100000">
                      <a:srgbClr val="3099FA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TextBox 25">
                <a:extLst>
                  <a:ext uri="{FF2B5EF4-FFF2-40B4-BE49-F238E27FC236}">
                    <a16:creationId xmlns:a16="http://schemas.microsoft.com/office/drawing/2014/main" id="{6F2B3734-BE6D-0B68-0480-243A88CC4785}"/>
                  </a:ext>
                </a:extLst>
              </p:cNvPr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67"/>
                  </a:lnSpc>
                </a:pPr>
                <a:endParaRPr sz="1200"/>
              </a:p>
            </p:txBody>
          </p:sp>
        </p:grpSp>
        <p:grpSp>
          <p:nvGrpSpPr>
            <p:cNvPr id="44" name="Group 26">
              <a:extLst>
                <a:ext uri="{FF2B5EF4-FFF2-40B4-BE49-F238E27FC236}">
                  <a16:creationId xmlns:a16="http://schemas.microsoft.com/office/drawing/2014/main" id="{39719EF6-EFF8-B68D-357D-24CDF19E1090}"/>
                </a:ext>
              </a:extLst>
            </p:cNvPr>
            <p:cNvGrpSpPr/>
            <p:nvPr/>
          </p:nvGrpSpPr>
          <p:grpSpPr>
            <a:xfrm>
              <a:off x="393322" y="393322"/>
              <a:ext cx="5918190" cy="5918190"/>
              <a:chOff x="0" y="0"/>
              <a:chExt cx="812800" cy="812800"/>
            </a:xfrm>
          </p:grpSpPr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E38F12BE-978B-F4EB-4096-3F34D15406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164876">
                      <a:alpha val="100000"/>
                    </a:srgbClr>
                  </a:gs>
                  <a:gs pos="100000">
                    <a:srgbClr val="3099FA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TextBox 28">
                <a:extLst>
                  <a:ext uri="{FF2B5EF4-FFF2-40B4-BE49-F238E27FC236}">
                    <a16:creationId xmlns:a16="http://schemas.microsoft.com/office/drawing/2014/main" id="{45BB846A-E624-5D89-309A-7D23F7E3B836}"/>
                  </a:ext>
                </a:extLst>
              </p:cNvPr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867"/>
                  </a:lnSpc>
                </a:pPr>
                <a:endParaRPr sz="1200"/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2BAD7A9-C93D-89E4-7C2E-474B658BBB82}"/>
              </a:ext>
            </a:extLst>
          </p:cNvPr>
          <p:cNvSpPr txBox="1"/>
          <p:nvPr/>
        </p:nvSpPr>
        <p:spPr>
          <a:xfrm>
            <a:off x="5277219" y="2832971"/>
            <a:ext cx="2089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FEATURES</a:t>
            </a:r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88BF24-FC0E-0308-1BBE-E40196FFCEED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85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31"/>
            <a:ext cx="10515600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Berlin Sans FB Demi" panose="020E0802020502020306" pitchFamily="34" charset="0"/>
              </a:rPr>
              <a:t>BENEFITS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 OF AI PROCTORING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47366" y="1689516"/>
            <a:ext cx="4497268" cy="4563955"/>
            <a:chOff x="3778346" y="1867541"/>
            <a:chExt cx="4497268" cy="4563955"/>
          </a:xfrm>
        </p:grpSpPr>
        <p:sp>
          <p:nvSpPr>
            <p:cNvPr id="5" name="Rounded Rectangle 4"/>
            <p:cNvSpPr/>
            <p:nvPr/>
          </p:nvSpPr>
          <p:spPr>
            <a:xfrm>
              <a:off x="4220308" y="3060381"/>
              <a:ext cx="4055306" cy="101287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Real-Time Alerts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220308" y="1881260"/>
              <a:ext cx="4055306" cy="1012874"/>
            </a:xfrm>
            <a:prstGeom prst="roundRect">
              <a:avLst/>
            </a:prstGeom>
            <a:solidFill>
              <a:srgbClr val="C00000"/>
            </a:solidFill>
            <a:ln w="3175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Cost-Effective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220308" y="4239501"/>
              <a:ext cx="4055306" cy="101287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24/7 Availability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220308" y="5418622"/>
              <a:ext cx="4055306" cy="101287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Scalable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778346" y="1867541"/>
              <a:ext cx="1088488" cy="101481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01</a:t>
              </a:r>
              <a:endParaRPr lang="en-US" sz="3600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778346" y="3085878"/>
              <a:ext cx="1088488" cy="1014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02</a:t>
              </a:r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778346" y="4252250"/>
              <a:ext cx="1088488" cy="1014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03</a:t>
              </a:r>
              <a:endParaRPr lang="en-US" sz="36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778346" y="5391185"/>
              <a:ext cx="1088488" cy="10148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04</a:t>
              </a:r>
              <a:endParaRPr lang="en-US" sz="36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A7A9DB-6FB1-A8C1-5A84-B7C37407CAAC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85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459" y="399708"/>
            <a:ext cx="10515600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LIMITATIONS AND </a:t>
            </a:r>
            <a:r>
              <a:rPr lang="en-US" sz="5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1076" y="2454319"/>
            <a:ext cx="5048250" cy="28448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/>
              <a:t>Privacy concerns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False positives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41076" y="4404478"/>
            <a:ext cx="4646149" cy="20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Internet dependency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Student anxiety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EDD12-1AA6-9296-4739-804343984D77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18</a:t>
            </a:r>
            <a:endParaRPr lang="en-IN" dirty="0"/>
          </a:p>
        </p:txBody>
      </p:sp>
      <p:pic>
        <p:nvPicPr>
          <p:cNvPr id="7" name="Picture 6" descr="A person sitting at a desk working on a computer&#10;&#10;AI-generated content may be incorrect.">
            <a:extLst>
              <a:ext uri="{FF2B5EF4-FFF2-40B4-BE49-F238E27FC236}">
                <a16:creationId xmlns:a16="http://schemas.microsoft.com/office/drawing/2014/main" id="{B265A8CA-888D-C840-05A5-DDAA0EA72A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2453522"/>
            <a:ext cx="3478751" cy="3478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503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372267"/>
            <a:ext cx="10419896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Berlin Sans FB Demi" panose="020E0802020502020306" pitchFamily="34" charset="0"/>
              </a:rPr>
              <a:t>FUTURE SCOPE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OF AI PROCTORING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3875" y="2232596"/>
            <a:ext cx="996315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Emotion detection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understand student stress or intent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Smarter 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fewer false positives and better accuracy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Hybrid proctoring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AI plus human invigilator combination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Offline support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areas with poor internet connectivity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799B1375-8263-5051-1D78-800D134BE01A}"/>
              </a:ext>
            </a:extLst>
          </p:cNvPr>
          <p:cNvSpPr/>
          <p:nvPr/>
        </p:nvSpPr>
        <p:spPr>
          <a:xfrm flipH="1">
            <a:off x="10225314" y="1447107"/>
            <a:ext cx="2184400" cy="5026236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4574117" y="0"/>
                </a:moveTo>
                <a:lnTo>
                  <a:pt x="0" y="0"/>
                </a:lnTo>
                <a:lnTo>
                  <a:pt x="0" y="9480035"/>
                </a:lnTo>
                <a:lnTo>
                  <a:pt x="4574117" y="9480035"/>
                </a:lnTo>
                <a:lnTo>
                  <a:pt x="457411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842F0-A5BF-CC06-8706-31985B6CD911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37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690" y="403476"/>
            <a:ext cx="10515600" cy="774358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5400" dirty="0">
                <a:latin typeface="Berlin Sans FB Demi" panose="020E0802020502020306" pitchFamily="34" charset="0"/>
              </a:rPr>
              <a:t>ABSTRACT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67690" y="1177834"/>
            <a:ext cx="1063733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Online education brings new challenges in ensuring fair exams.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Traditional proctoring is unreliable and tough to manage online.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AI systems use vision, face recognition, and voice analysis to monitor in real time.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These tools detect suspicious acts like looking away or multiple people.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The proposed AI model offers a secure and scalable way to conduct large online exams.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FD47B-B5D1-4D3E-2080-C333BA530835}"/>
              </a:ext>
            </a:extLst>
          </p:cNvPr>
          <p:cNvSpPr txBox="1"/>
          <p:nvPr/>
        </p:nvSpPr>
        <p:spPr>
          <a:xfrm>
            <a:off x="11797705" y="6388938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5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CONCLUSION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028379"/>
            <a:ext cx="91821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AI-powered proctoring offers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smart and scalable solution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online exams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Though challenges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privacy and false alerts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exist, technology is improving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With responsible use, AI can make exams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fair, secure, and accessible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BA95F-8E1C-2FB6-11B0-5D5F7148C06C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20</a:t>
            </a:r>
            <a:endParaRPr lang="en-IN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57A6110-2887-4F61-411B-DD14DA8F9057}"/>
              </a:ext>
            </a:extLst>
          </p:cNvPr>
          <p:cNvSpPr/>
          <p:nvPr/>
        </p:nvSpPr>
        <p:spPr>
          <a:xfrm>
            <a:off x="4827283" y="231002"/>
            <a:ext cx="7381135" cy="6626999"/>
          </a:xfrm>
          <a:custGeom>
            <a:avLst/>
            <a:gdLst/>
            <a:ahLst/>
            <a:cxnLst/>
            <a:rect l="l" t="t" r="r" b="b"/>
            <a:pathLst>
              <a:path w="11071703" h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4440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9090542" y="4858567"/>
            <a:ext cx="249730" cy="249730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6"/>
                </a:lnTo>
                <a:lnTo>
                  <a:pt x="0" y="37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5598208" y="369035"/>
            <a:ext cx="1173982" cy="462883"/>
            <a:chOff x="0" y="0"/>
            <a:chExt cx="507826" cy="2002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7826" cy="200228"/>
            </a:xfrm>
            <a:custGeom>
              <a:avLst/>
              <a:gdLst/>
              <a:ahLst/>
              <a:cxnLst/>
              <a:rect l="l" t="t" r="r" b="b"/>
              <a:pathLst>
                <a:path w="507826" h="200228">
                  <a:moveTo>
                    <a:pt x="100114" y="0"/>
                  </a:moveTo>
                  <a:lnTo>
                    <a:pt x="407712" y="0"/>
                  </a:lnTo>
                  <a:cubicBezTo>
                    <a:pt x="434264" y="0"/>
                    <a:pt x="459729" y="10548"/>
                    <a:pt x="478504" y="29323"/>
                  </a:cubicBezTo>
                  <a:cubicBezTo>
                    <a:pt x="497279" y="48098"/>
                    <a:pt x="507826" y="73562"/>
                    <a:pt x="507826" y="100114"/>
                  </a:cubicBezTo>
                  <a:lnTo>
                    <a:pt x="507826" y="100114"/>
                  </a:lnTo>
                  <a:cubicBezTo>
                    <a:pt x="507826" y="155405"/>
                    <a:pt x="463004" y="200228"/>
                    <a:pt x="407712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507826" cy="2669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1478" y="413810"/>
            <a:ext cx="2351053" cy="217918"/>
            <a:chOff x="0" y="0"/>
            <a:chExt cx="4702106" cy="4358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3725" cy="435836"/>
            </a:xfrm>
            <a:custGeom>
              <a:avLst/>
              <a:gdLst/>
              <a:ahLst/>
              <a:cxnLst/>
              <a:rect l="l" t="t" r="r" b="b"/>
              <a:pathLst>
                <a:path w="363725" h="435836">
                  <a:moveTo>
                    <a:pt x="0" y="0"/>
                  </a:moveTo>
                  <a:lnTo>
                    <a:pt x="363725" y="0"/>
                  </a:lnTo>
                  <a:lnTo>
                    <a:pt x="363725" y="435836"/>
                  </a:lnTo>
                  <a:lnTo>
                    <a:pt x="0" y="43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14936" y="63500"/>
              <a:ext cx="4087170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6"/>
                </a:lnSpc>
              </a:pPr>
              <a:r>
                <a:rPr lang="en-US" sz="133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Larana, Inc.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1263233" y="522769"/>
            <a:ext cx="155415" cy="155415"/>
          </a:xfrm>
          <a:custGeom>
            <a:avLst/>
            <a:gdLst/>
            <a:ahLst/>
            <a:cxnLst/>
            <a:rect l="l" t="t" r="r" b="b"/>
            <a:pathLst>
              <a:path w="233122" h="233122">
                <a:moveTo>
                  <a:pt x="0" y="0"/>
                </a:moveTo>
                <a:lnTo>
                  <a:pt x="233122" y="0"/>
                </a:lnTo>
                <a:lnTo>
                  <a:pt x="233122" y="233122"/>
                </a:lnTo>
                <a:lnTo>
                  <a:pt x="0" y="233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TextBox 35"/>
          <p:cNvSpPr txBox="1"/>
          <p:nvPr/>
        </p:nvSpPr>
        <p:spPr>
          <a:xfrm>
            <a:off x="10170109" y="5859272"/>
            <a:ext cx="847443" cy="2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7"/>
              </a:lnSpc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87966" y="5859273"/>
            <a:ext cx="230681" cy="2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7"/>
              </a:lnSpc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79761" y="461846"/>
            <a:ext cx="810875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343093" y="461846"/>
            <a:ext cx="896732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B25F49-F29C-3E7E-F077-E056631228CC}"/>
              </a:ext>
            </a:extLst>
          </p:cNvPr>
          <p:cNvSpPr txBox="1"/>
          <p:nvPr/>
        </p:nvSpPr>
        <p:spPr>
          <a:xfrm>
            <a:off x="776731" y="424887"/>
            <a:ext cx="7184204" cy="92333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C3095D"/>
                </a:solidFill>
                <a:latin typeface="Berlin Sans FB Demi" panose="020E0802020502020306" pitchFamily="34" charset="0"/>
              </a:rPr>
              <a:t>REFERENCES</a:t>
            </a:r>
            <a:endParaRPr lang="en-IN" sz="5400" dirty="0">
              <a:solidFill>
                <a:srgbClr val="C3095D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2FEA3F-CF1A-2C15-EB45-067FA96FF304}"/>
              </a:ext>
            </a:extLst>
          </p:cNvPr>
          <p:cNvSpPr txBox="1"/>
          <p:nvPr/>
        </p:nvSpPr>
        <p:spPr>
          <a:xfrm>
            <a:off x="776731" y="1724177"/>
            <a:ext cx="9782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3095D"/>
                </a:solidFill>
              </a:rPr>
              <a:t>[1]  </a:t>
            </a:r>
            <a:r>
              <a:rPr lang="en-IN" b="1" dirty="0"/>
              <a:t>K. L. Narayana</a:t>
            </a:r>
            <a:r>
              <a:rPr lang="en-IN" dirty="0"/>
              <a:t>, </a:t>
            </a:r>
            <a:r>
              <a:rPr lang="en-IN" b="1" dirty="0"/>
              <a:t>G. Dinesh</a:t>
            </a:r>
            <a:r>
              <a:rPr lang="en-IN" dirty="0"/>
              <a:t>, </a:t>
            </a:r>
            <a:r>
              <a:rPr lang="en-IN" b="1" dirty="0"/>
              <a:t>K. Karun Kumar</a:t>
            </a:r>
            <a:r>
              <a:rPr lang="en-IN" dirty="0"/>
              <a:t>, </a:t>
            </a:r>
            <a:r>
              <a:rPr lang="en-IN" b="1" dirty="0"/>
              <a:t>P. P. Adithya</a:t>
            </a:r>
            <a:r>
              <a:rPr lang="en-IN" dirty="0"/>
              <a:t>, </a:t>
            </a:r>
            <a:r>
              <a:rPr lang="en-IN" b="1" dirty="0"/>
              <a:t>M. H. V. S. Sai</a:t>
            </a:r>
            <a:r>
              <a:rPr lang="en-IN" dirty="0"/>
              <a:t>, </a:t>
            </a:r>
            <a:r>
              <a:rPr lang="en-IN" b="1" dirty="0"/>
              <a:t>V. C. M. Reddy</a:t>
            </a:r>
            <a:r>
              <a:rPr lang="en-IN" dirty="0"/>
              <a:t>,</a:t>
            </a:r>
            <a:br>
              <a:rPr lang="en-IN" dirty="0"/>
            </a:br>
            <a:r>
              <a:rPr lang="en-IN" i="1" dirty="0"/>
              <a:t>“Online Exam Proctoring,”</a:t>
            </a:r>
            <a:r>
              <a:rPr lang="en-IN" dirty="0"/>
              <a:t> </a:t>
            </a:r>
            <a:r>
              <a:rPr lang="en-IN" b="1" dirty="0"/>
              <a:t>International Journal of Innovative Science and Research Technology (IJISRT)</a:t>
            </a:r>
            <a:r>
              <a:rPr lang="en-IN" dirty="0"/>
              <a:t>,4, April 2025,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31E1F8-FCA5-7E69-7381-80C5EAC02FC2}"/>
              </a:ext>
            </a:extLst>
          </p:cNvPr>
          <p:cNvSpPr txBox="1"/>
          <p:nvPr/>
        </p:nvSpPr>
        <p:spPr>
          <a:xfrm>
            <a:off x="776731" y="2786667"/>
            <a:ext cx="94887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C3095D"/>
                </a:solidFill>
              </a:rPr>
              <a:t>[2] </a:t>
            </a:r>
            <a:r>
              <a:rPr lang="en-IN" dirty="0"/>
              <a:t>Veeramani T, Tharun, Sai Krishna, Tarun Kumar, Leela Prasad,</a:t>
            </a:r>
            <a:br>
              <a:rPr lang="en-IN" dirty="0"/>
            </a:br>
            <a:r>
              <a:rPr lang="en-IN" i="1" dirty="0"/>
              <a:t>“Online Exam Proctoring System Based on Artificial Intelligence,”</a:t>
            </a:r>
            <a:r>
              <a:rPr lang="en-IN" dirty="0"/>
              <a:t> </a:t>
            </a:r>
            <a:r>
              <a:rPr lang="en-IN" b="1" dirty="0"/>
              <a:t>International Journal of Novel Research and Development (IJNRD)</a:t>
            </a:r>
            <a:r>
              <a:rPr lang="en-IN" dirty="0"/>
              <a:t>, 4, April 2024. 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b="1" dirty="0">
                <a:solidFill>
                  <a:srgbClr val="C3095D"/>
                </a:solidFill>
              </a:rPr>
              <a:t>[3] </a:t>
            </a:r>
            <a:r>
              <a:rPr lang="en-IN" dirty="0"/>
              <a:t>Anil Kumar K, Rakesh L, Harsha G, Ganesh L,</a:t>
            </a:r>
            <a:br>
              <a:rPr lang="en-IN" dirty="0"/>
            </a:br>
            <a:r>
              <a:rPr lang="en-IN" i="1" dirty="0"/>
              <a:t>“AI Based Online Exam Proctoring System,”</a:t>
            </a:r>
            <a:r>
              <a:rPr lang="en-IN" dirty="0"/>
              <a:t> </a:t>
            </a:r>
            <a:r>
              <a:rPr lang="en-IN" b="1" dirty="0"/>
              <a:t>International Research Journal of Modernization in Engineering Technology and Science (IRJMETS)</a:t>
            </a:r>
            <a:r>
              <a:rPr lang="en-IN" dirty="0"/>
              <a:t>,6, June 2024. 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b="1" dirty="0">
                <a:solidFill>
                  <a:srgbClr val="C3095D"/>
                </a:solidFill>
              </a:rPr>
              <a:t>[4] </a:t>
            </a:r>
            <a:r>
              <a:rPr lang="en-IN" dirty="0"/>
              <a:t>A. K. Patel, P. V. Mehta, B. S. Sharma,</a:t>
            </a:r>
            <a:br>
              <a:rPr lang="en-IN" dirty="0"/>
            </a:br>
            <a:r>
              <a:rPr lang="en-IN" i="1" dirty="0"/>
              <a:t>“AI Based Automated Online Exam Proctoring System,”</a:t>
            </a:r>
            <a:r>
              <a:rPr lang="en-IN" dirty="0"/>
              <a:t> </a:t>
            </a:r>
            <a:r>
              <a:rPr lang="en-IN" b="1" dirty="0"/>
              <a:t>International Journal of Creative Research Thoughts (IJCRT)</a:t>
            </a:r>
            <a:r>
              <a:rPr lang="en-IN" dirty="0"/>
              <a:t>,6, June 2024.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2F3113-AA0C-93B4-5854-EEDB1A3B3CDE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7218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B4BED-91F1-9916-D332-B5BA2165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>
            <a:extLst>
              <a:ext uri="{FF2B5EF4-FFF2-40B4-BE49-F238E27FC236}">
                <a16:creationId xmlns:a16="http://schemas.microsoft.com/office/drawing/2014/main" id="{4D87119F-1FAD-20E1-302E-8484CAF7448D}"/>
              </a:ext>
            </a:extLst>
          </p:cNvPr>
          <p:cNvGrpSpPr/>
          <p:nvPr/>
        </p:nvGrpSpPr>
        <p:grpSpPr>
          <a:xfrm>
            <a:off x="2694150" y="1776845"/>
            <a:ext cx="3207886" cy="3081722"/>
            <a:chOff x="0" y="0"/>
            <a:chExt cx="812800" cy="812800"/>
          </a:xfrm>
        </p:grpSpPr>
        <p:sp>
          <p:nvSpPr>
            <p:cNvPr id="3" name="Freeform 21">
              <a:extLst>
                <a:ext uri="{FF2B5EF4-FFF2-40B4-BE49-F238E27FC236}">
                  <a16:creationId xmlns:a16="http://schemas.microsoft.com/office/drawing/2014/main" id="{F922F3E5-95C1-8C7F-F665-A6F4046F65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22">
              <a:extLst>
                <a:ext uri="{FF2B5EF4-FFF2-40B4-BE49-F238E27FC236}">
                  <a16:creationId xmlns:a16="http://schemas.microsoft.com/office/drawing/2014/main" id="{C7717116-966B-8675-11E5-46BBBD10979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6FA7B94-9EF1-94FC-4BEC-0ABAFBB1939B}"/>
              </a:ext>
            </a:extLst>
          </p:cNvPr>
          <p:cNvSpPr/>
          <p:nvPr/>
        </p:nvSpPr>
        <p:spPr>
          <a:xfrm>
            <a:off x="9090542" y="4858567"/>
            <a:ext cx="249730" cy="249730"/>
          </a:xfrm>
          <a:custGeom>
            <a:avLst/>
            <a:gdLst/>
            <a:ahLst/>
            <a:cxnLst/>
            <a:rect l="l" t="t" r="r" b="b"/>
            <a:pathLst>
              <a:path w="374595" h="374595">
                <a:moveTo>
                  <a:pt x="0" y="0"/>
                </a:moveTo>
                <a:lnTo>
                  <a:pt x="374595" y="0"/>
                </a:lnTo>
                <a:lnTo>
                  <a:pt x="374595" y="374596"/>
                </a:lnTo>
                <a:lnTo>
                  <a:pt x="0" y="37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FE49A31-ABBB-940D-3878-234DA61735F3}"/>
              </a:ext>
            </a:extLst>
          </p:cNvPr>
          <p:cNvGrpSpPr/>
          <p:nvPr/>
        </p:nvGrpSpPr>
        <p:grpSpPr>
          <a:xfrm>
            <a:off x="5598208" y="369035"/>
            <a:ext cx="1173982" cy="462883"/>
            <a:chOff x="0" y="0"/>
            <a:chExt cx="507826" cy="20022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8466B77-42F7-11FA-150A-B3551F450FA1}"/>
                </a:ext>
              </a:extLst>
            </p:cNvPr>
            <p:cNvSpPr/>
            <p:nvPr/>
          </p:nvSpPr>
          <p:spPr>
            <a:xfrm>
              <a:off x="0" y="0"/>
              <a:ext cx="507826" cy="200228"/>
            </a:xfrm>
            <a:custGeom>
              <a:avLst/>
              <a:gdLst/>
              <a:ahLst/>
              <a:cxnLst/>
              <a:rect l="l" t="t" r="r" b="b"/>
              <a:pathLst>
                <a:path w="507826" h="200228">
                  <a:moveTo>
                    <a:pt x="100114" y="0"/>
                  </a:moveTo>
                  <a:lnTo>
                    <a:pt x="407712" y="0"/>
                  </a:lnTo>
                  <a:cubicBezTo>
                    <a:pt x="434264" y="0"/>
                    <a:pt x="459729" y="10548"/>
                    <a:pt x="478504" y="29323"/>
                  </a:cubicBezTo>
                  <a:cubicBezTo>
                    <a:pt x="497279" y="48098"/>
                    <a:pt x="507826" y="73562"/>
                    <a:pt x="507826" y="100114"/>
                  </a:cubicBezTo>
                  <a:lnTo>
                    <a:pt x="507826" y="100114"/>
                  </a:lnTo>
                  <a:cubicBezTo>
                    <a:pt x="507826" y="155405"/>
                    <a:pt x="463004" y="200228"/>
                    <a:pt x="407712" y="200228"/>
                  </a:cubicBezTo>
                  <a:lnTo>
                    <a:pt x="100114" y="200228"/>
                  </a:lnTo>
                  <a:cubicBezTo>
                    <a:pt x="44823" y="200228"/>
                    <a:pt x="0" y="155405"/>
                    <a:pt x="0" y="100114"/>
                  </a:cubicBezTo>
                  <a:lnTo>
                    <a:pt x="0" y="100114"/>
                  </a:lnTo>
                  <a:cubicBezTo>
                    <a:pt x="0" y="44823"/>
                    <a:pt x="44823" y="0"/>
                    <a:pt x="1001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>
                  <a:alpha val="2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9A54277-6CA8-1C4D-C55E-42AF97595E3C}"/>
                </a:ext>
              </a:extLst>
            </p:cNvPr>
            <p:cNvSpPr txBox="1"/>
            <p:nvPr/>
          </p:nvSpPr>
          <p:spPr>
            <a:xfrm>
              <a:off x="0" y="-66675"/>
              <a:ext cx="507826" cy="26690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057D3F8-8569-A9A3-0F62-DEB16B97A159}"/>
              </a:ext>
            </a:extLst>
          </p:cNvPr>
          <p:cNvGrpSpPr/>
          <p:nvPr/>
        </p:nvGrpSpPr>
        <p:grpSpPr>
          <a:xfrm>
            <a:off x="741478" y="413810"/>
            <a:ext cx="2351053" cy="217918"/>
            <a:chOff x="0" y="0"/>
            <a:chExt cx="4702106" cy="435836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17F267B-A950-313D-C926-2CC6A0623C5B}"/>
                </a:ext>
              </a:extLst>
            </p:cNvPr>
            <p:cNvSpPr/>
            <p:nvPr/>
          </p:nvSpPr>
          <p:spPr>
            <a:xfrm>
              <a:off x="0" y="0"/>
              <a:ext cx="363725" cy="435836"/>
            </a:xfrm>
            <a:custGeom>
              <a:avLst/>
              <a:gdLst/>
              <a:ahLst/>
              <a:cxnLst/>
              <a:rect l="l" t="t" r="r" b="b"/>
              <a:pathLst>
                <a:path w="363725" h="435836">
                  <a:moveTo>
                    <a:pt x="0" y="0"/>
                  </a:moveTo>
                  <a:lnTo>
                    <a:pt x="363725" y="0"/>
                  </a:lnTo>
                  <a:lnTo>
                    <a:pt x="363725" y="435836"/>
                  </a:lnTo>
                  <a:lnTo>
                    <a:pt x="0" y="43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B733160-EAB0-4329-52B9-7E98FA492196}"/>
                </a:ext>
              </a:extLst>
            </p:cNvPr>
            <p:cNvSpPr txBox="1"/>
            <p:nvPr/>
          </p:nvSpPr>
          <p:spPr>
            <a:xfrm>
              <a:off x="614936" y="63500"/>
              <a:ext cx="4087170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6"/>
                </a:lnSpc>
              </a:pPr>
              <a:r>
                <a:rPr lang="en-US" sz="133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Larana, Inc.</a:t>
              </a:r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AA05F002-9D64-73DC-8DC1-9F311EC8A692}"/>
              </a:ext>
            </a:extLst>
          </p:cNvPr>
          <p:cNvSpPr/>
          <p:nvPr/>
        </p:nvSpPr>
        <p:spPr>
          <a:xfrm>
            <a:off x="11263233" y="522769"/>
            <a:ext cx="155415" cy="155415"/>
          </a:xfrm>
          <a:custGeom>
            <a:avLst/>
            <a:gdLst/>
            <a:ahLst/>
            <a:cxnLst/>
            <a:rect l="l" t="t" r="r" b="b"/>
            <a:pathLst>
              <a:path w="233122" h="233122">
                <a:moveTo>
                  <a:pt x="0" y="0"/>
                </a:moveTo>
                <a:lnTo>
                  <a:pt x="233122" y="0"/>
                </a:lnTo>
                <a:lnTo>
                  <a:pt x="233122" y="233122"/>
                </a:lnTo>
                <a:lnTo>
                  <a:pt x="0" y="233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9A47415F-016B-60E8-361B-8D6B787EA30A}"/>
              </a:ext>
            </a:extLst>
          </p:cNvPr>
          <p:cNvSpPr txBox="1"/>
          <p:nvPr/>
        </p:nvSpPr>
        <p:spPr>
          <a:xfrm>
            <a:off x="10170109" y="5859272"/>
            <a:ext cx="847443" cy="2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7"/>
              </a:lnSpc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EB6FFFEE-318B-6820-BA86-D461D5D5EC94}"/>
              </a:ext>
            </a:extLst>
          </p:cNvPr>
          <p:cNvSpPr txBox="1"/>
          <p:nvPr/>
        </p:nvSpPr>
        <p:spPr>
          <a:xfrm>
            <a:off x="11187966" y="5859273"/>
            <a:ext cx="230681" cy="2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7"/>
              </a:lnSpc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CC099707-F6D5-FD4F-09A6-744798FFAB9A}"/>
              </a:ext>
            </a:extLst>
          </p:cNvPr>
          <p:cNvSpPr txBox="1"/>
          <p:nvPr/>
        </p:nvSpPr>
        <p:spPr>
          <a:xfrm>
            <a:off x="5779761" y="461846"/>
            <a:ext cx="810875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1F057A53-47F6-6CA4-F0F3-A7866EB04CC2}"/>
              </a:ext>
            </a:extLst>
          </p:cNvPr>
          <p:cNvSpPr txBox="1"/>
          <p:nvPr/>
        </p:nvSpPr>
        <p:spPr>
          <a:xfrm>
            <a:off x="7343093" y="461846"/>
            <a:ext cx="896732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AFBFA6-A855-303F-5F38-726AF2608AA9}"/>
              </a:ext>
            </a:extLst>
          </p:cNvPr>
          <p:cNvSpPr txBox="1"/>
          <p:nvPr/>
        </p:nvSpPr>
        <p:spPr>
          <a:xfrm>
            <a:off x="2985905" y="2721279"/>
            <a:ext cx="7184204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C3095D"/>
                </a:solidFill>
                <a:latin typeface="Berlin Sans FB Demi" panose="020E0802020502020306" pitchFamily="34" charset="0"/>
              </a:rPr>
              <a:t>THANK YOU</a:t>
            </a:r>
            <a:endParaRPr lang="en-IN" sz="7200" dirty="0">
              <a:solidFill>
                <a:srgbClr val="C3095D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012957-3735-F137-9E17-9F799EB0AF07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22</a:t>
            </a:r>
            <a:endParaRPr lang="en-IN" dirty="0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1230B71C-910C-EFA2-BC74-C446C6D39674}"/>
              </a:ext>
            </a:extLst>
          </p:cNvPr>
          <p:cNvSpPr/>
          <p:nvPr/>
        </p:nvSpPr>
        <p:spPr>
          <a:xfrm>
            <a:off x="1899884" y="3848872"/>
            <a:ext cx="8392231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3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897" y="167698"/>
            <a:ext cx="4380218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</a:rPr>
              <a:t>CONTENTS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12021" y="1127997"/>
            <a:ext cx="8768187" cy="727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US" sz="20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TRADITIONAL VS AI PROCTORING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PROPOSED SYSTEM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SYSTEM 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HOW AI PROCTORING WORKS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  <a:ea typeface="League Spartan"/>
                <a:cs typeface="League Spartan"/>
                <a:sym typeface="League Spartan"/>
              </a:rPr>
              <a:t>DEEP LEARNING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2" charset="0"/>
                <a:ea typeface="League Spartan"/>
                <a:cs typeface="League Spartan"/>
                <a:sym typeface="League Spartan"/>
              </a:rPr>
              <a:t>MECHANISMS</a:t>
            </a: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TECHNOLOGY STACK USED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TYPES OF AI-PROCTORING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REAL WORLD TOOLS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KEY FEATURES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BENEFITS OF AI PROCTORING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LIMITATIONS &amp; CHALLENGES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FUTURE SCOPE &amp; IMPROVEMENTS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Montserrat" panose="00000500000000000000" pitchFamily="2" charset="0"/>
              </a:rPr>
              <a:t>CONCLUSION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9CBB0-75EF-20E3-104A-7FAB90E94376}"/>
              </a:ext>
            </a:extLst>
          </p:cNvPr>
          <p:cNvSpPr txBox="1"/>
          <p:nvPr/>
        </p:nvSpPr>
        <p:spPr>
          <a:xfrm>
            <a:off x="11817832" y="6390215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IN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57A6110-2887-4F61-411B-DD14DA8F9057}"/>
              </a:ext>
            </a:extLst>
          </p:cNvPr>
          <p:cNvSpPr/>
          <p:nvPr/>
        </p:nvSpPr>
        <p:spPr>
          <a:xfrm>
            <a:off x="4827283" y="231002"/>
            <a:ext cx="7381135" cy="6626999"/>
          </a:xfrm>
          <a:custGeom>
            <a:avLst/>
            <a:gdLst/>
            <a:ahLst/>
            <a:cxnLst/>
            <a:rect l="l" t="t" r="r" b="b"/>
            <a:pathLst>
              <a:path w="11071703" h="11071703">
                <a:moveTo>
                  <a:pt x="0" y="0"/>
                </a:moveTo>
                <a:lnTo>
                  <a:pt x="11071703" y="0"/>
                </a:lnTo>
                <a:lnTo>
                  <a:pt x="11071703" y="11071703"/>
                </a:lnTo>
                <a:lnTo>
                  <a:pt x="0" y="1107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3465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00" y="304800"/>
            <a:ext cx="7536543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31" y="1935162"/>
            <a:ext cx="6409005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Montserrat" panose="00000500000000000000" pitchFamily="2" charset="0"/>
                <a:cs typeface="Calibri" panose="020F0502020204030204" pitchFamily="34" charset="0"/>
              </a:rPr>
              <a:t>The shift to online education has created a strong need for secure and reliable exam monitoring.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Montserrat" panose="00000500000000000000" pitchFamily="2" charset="0"/>
                <a:cs typeface="Calibri" panose="020F0502020204030204" pitchFamily="34" charset="0"/>
              </a:rPr>
              <a:t>Traditional proctoring methods are difficult to scale and manage in virtual settings.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Montserrat" panose="00000500000000000000" pitchFamily="2" charset="0"/>
                <a:cs typeface="Calibri" panose="020F0502020204030204" pitchFamily="34" charset="0"/>
              </a:rPr>
              <a:t>AI-based proctoring offers an automated, accurate, and real-time solution for detecting cheating.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98474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70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86171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F5D0CD60-F234-8831-F77B-C98CEBF94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51" y="1935162"/>
            <a:ext cx="4057969" cy="4057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45C63-FC73-9F76-138C-6C27B7E62E63}"/>
              </a:ext>
            </a:extLst>
          </p:cNvPr>
          <p:cNvSpPr txBox="1"/>
          <p:nvPr/>
        </p:nvSpPr>
        <p:spPr>
          <a:xfrm>
            <a:off x="11890569" y="6473343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8216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54" y="365125"/>
            <a:ext cx="11442267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TRADITIONAL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>
                <a:solidFill>
                  <a:srgbClr val="FF0000"/>
                </a:solidFill>
                <a:latin typeface="Berlin Sans FB Demi" panose="020E0802020502020306" pitchFamily="34" charset="0"/>
              </a:rPr>
              <a:t>VS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AI PROCTORING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51" y="2124075"/>
            <a:ext cx="3684588" cy="3684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38" y="2124075"/>
            <a:ext cx="3684588" cy="3684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cxnSp>
        <p:nvCxnSpPr>
          <p:cNvPr id="11" name="Straight Connector 10"/>
          <p:cNvCxnSpPr/>
          <p:nvPr/>
        </p:nvCxnSpPr>
        <p:spPr>
          <a:xfrm>
            <a:off x="6097588" y="1690688"/>
            <a:ext cx="0" cy="45386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4AED55-A8E0-900B-B418-9D1F9316F9D4}"/>
              </a:ext>
            </a:extLst>
          </p:cNvPr>
          <p:cNvSpPr txBox="1"/>
          <p:nvPr/>
        </p:nvSpPr>
        <p:spPr>
          <a:xfrm>
            <a:off x="11793682" y="6473343"/>
            <a:ext cx="4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81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158" y="451231"/>
            <a:ext cx="10313656" cy="118888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PROPOSED SYSTEM </a:t>
            </a:r>
            <a:r>
              <a:rPr lang="en-US" sz="5400" dirty="0">
                <a:solidFill>
                  <a:schemeClr val="accent6"/>
                </a:solidFill>
                <a:latin typeface="Berlin Sans FB Demi" panose="020E0802020502020306" pitchFamily="34" charset="0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419FE-43FA-02A6-C67A-6FB7C2DA1B18}"/>
              </a:ext>
            </a:extLst>
          </p:cNvPr>
          <p:cNvSpPr txBox="1"/>
          <p:nvPr/>
        </p:nvSpPr>
        <p:spPr>
          <a:xfrm>
            <a:off x="789158" y="1829639"/>
            <a:ext cx="73678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Montserrat" panose="00000500000000000000" pitchFamily="2" charset="0"/>
              </a:rPr>
              <a:t>The proposed system uses AI to monitor students through webcam, microphone, and screen sharing during online exams.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Montserrat" panose="00000500000000000000" pitchFamily="2" charset="0"/>
              </a:rPr>
              <a:t>It continuously analyzes video, audio, and user activity to detect suspicious behavior.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Montserrat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Montserrat" panose="00000500000000000000" pitchFamily="2" charset="0"/>
              </a:rPr>
              <a:t>The system generates live alerts and detailed reports for the examiner after the test.</a:t>
            </a:r>
            <a:endParaRPr lang="en-IN" sz="2400" dirty="0">
              <a:latin typeface="Montserrat" panose="00000500000000000000" pitchFamily="2" charset="0"/>
            </a:endParaRPr>
          </a:p>
        </p:txBody>
      </p:sp>
      <p:pic>
        <p:nvPicPr>
          <p:cNvPr id="8" name="Picture 7" descr="A group of people sitting at a computer screen&#10;&#10;AI-generated content may be incorrect.">
            <a:extLst>
              <a:ext uri="{FF2B5EF4-FFF2-40B4-BE49-F238E27FC236}">
                <a16:creationId xmlns:a16="http://schemas.microsoft.com/office/drawing/2014/main" id="{D0246DFC-F2F7-A5DF-B403-2DC26A83D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0" y="2456200"/>
            <a:ext cx="2949416" cy="29494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5D9EA-3F0C-A25E-A626-0696B5295AAB}"/>
              </a:ext>
            </a:extLst>
          </p:cNvPr>
          <p:cNvSpPr txBox="1"/>
          <p:nvPr/>
        </p:nvSpPr>
        <p:spPr>
          <a:xfrm>
            <a:off x="11890569" y="6473343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71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ED4B0-972B-A6BC-08C4-7A9CF094B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A05AC-A6A2-5553-721C-D295C494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58" y="451231"/>
            <a:ext cx="10067528" cy="842617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SYSTEM </a:t>
            </a:r>
            <a:r>
              <a:rPr lang="en-US" sz="5400" dirty="0">
                <a:solidFill>
                  <a:srgbClr val="C3095D"/>
                </a:solidFill>
                <a:latin typeface="Berlin Sans FB Demi" panose="020E0802020502020306" pitchFamily="34" charset="0"/>
              </a:rPr>
              <a:t>ARCHITECTURE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09F38E1-E620-5D24-9B5E-E261DB8B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0" y="1879663"/>
            <a:ext cx="11290899" cy="4527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345A9-80EF-1D02-573B-DD4AF22040BD}"/>
              </a:ext>
            </a:extLst>
          </p:cNvPr>
          <p:cNvSpPr txBox="1"/>
          <p:nvPr/>
        </p:nvSpPr>
        <p:spPr>
          <a:xfrm>
            <a:off x="11890569" y="6473343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204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0">
            <a:extLst>
              <a:ext uri="{FF2B5EF4-FFF2-40B4-BE49-F238E27FC236}">
                <a16:creationId xmlns:a16="http://schemas.microsoft.com/office/drawing/2014/main" id="{6FD05677-F649-1336-ABCC-76BA54659267}"/>
              </a:ext>
            </a:extLst>
          </p:cNvPr>
          <p:cNvGrpSpPr/>
          <p:nvPr/>
        </p:nvGrpSpPr>
        <p:grpSpPr>
          <a:xfrm>
            <a:off x="6663679" y="1707264"/>
            <a:ext cx="2370316" cy="2373130"/>
            <a:chOff x="0" y="0"/>
            <a:chExt cx="812800" cy="812800"/>
          </a:xfrm>
        </p:grpSpPr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2336F959-EB0E-86AD-1AFA-62E6260424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22">
              <a:extLst>
                <a:ext uri="{FF2B5EF4-FFF2-40B4-BE49-F238E27FC236}">
                  <a16:creationId xmlns:a16="http://schemas.microsoft.com/office/drawing/2014/main" id="{487D5DC8-BB35-FC9C-4A85-94BE59EC2A3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51EAA-8C5D-7504-617D-39485C52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5" y="4427958"/>
            <a:ext cx="2371550" cy="2371550"/>
          </a:xfrm>
          <a:prstGeom prst="rect">
            <a:avLst/>
          </a:prstGeom>
        </p:spPr>
      </p:pic>
      <p:grpSp>
        <p:nvGrpSpPr>
          <p:cNvPr id="4" name="Group 20">
            <a:extLst>
              <a:ext uri="{FF2B5EF4-FFF2-40B4-BE49-F238E27FC236}">
                <a16:creationId xmlns:a16="http://schemas.microsoft.com/office/drawing/2014/main" id="{B7118131-41DD-4FDC-A295-0C8792C5A1E6}"/>
              </a:ext>
            </a:extLst>
          </p:cNvPr>
          <p:cNvGrpSpPr/>
          <p:nvPr/>
        </p:nvGrpSpPr>
        <p:grpSpPr>
          <a:xfrm>
            <a:off x="748596" y="1596024"/>
            <a:ext cx="2370316" cy="2373130"/>
            <a:chOff x="0" y="0"/>
            <a:chExt cx="812800" cy="812800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CDC195A8-3BAB-FF61-3CEF-9B8E2491D6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86C0ECB1-8498-89ED-F8A9-56A432ACA5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596" y="96851"/>
            <a:ext cx="10515600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Berlin Sans FB Demi" panose="020E0802020502020306" pitchFamily="34" charset="0"/>
              </a:rPr>
              <a:t>HOW AI PROCTORING </a:t>
            </a: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9097" y="2530113"/>
            <a:ext cx="464735" cy="50495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2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263966" y="5331166"/>
            <a:ext cx="464735" cy="50495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48230" y="2103699"/>
            <a:ext cx="3193142" cy="1336903"/>
          </a:xfrm>
          <a:prstGeom prst="roundRect">
            <a:avLst/>
          </a:prstGeom>
          <a:solidFill>
            <a:srgbClr val="C00000"/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Student logs in to the exam platform</a:t>
            </a:r>
            <a:endParaRPr lang="en-US" sz="2000" b="1" spc="84" dirty="0">
              <a:solidFill>
                <a:schemeClr val="bg1"/>
              </a:solidFill>
              <a:latin typeface="Bahnschrift SemiBold" panose="020B0502040204020203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48230" y="4956510"/>
            <a:ext cx="3193142" cy="133690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latin typeface="Bahnschrift SemiBold" panose="020B0502040204020203" pitchFamily="34" charset="0"/>
              </a:rPr>
              <a:t>Webcam and mic start monitoring</a:t>
            </a:r>
            <a:endParaRPr lang="en-US" sz="2000" b="1" spc="84" dirty="0">
              <a:solidFill>
                <a:schemeClr val="bg1"/>
              </a:solidFill>
              <a:latin typeface="Bahnschrift SemiBold" panose="020B0502040204020203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081030" y="4956510"/>
            <a:ext cx="3193142" cy="133690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latin typeface="Bahnschrift SemiBold" panose="020B0502040204020203" pitchFamily="34" charset="0"/>
              </a:rPr>
              <a:t>AI tracks face, eyes, and voice in real-time</a:t>
            </a:r>
            <a:endParaRPr lang="en-US" sz="2000" b="1" spc="84" dirty="0">
              <a:solidFill>
                <a:schemeClr val="bg1"/>
              </a:solidFill>
              <a:latin typeface="Bahnschrift SemiBold" panose="020B0502040204020203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40EEF-3433-E84A-A086-640F716A600E}"/>
              </a:ext>
            </a:extLst>
          </p:cNvPr>
          <p:cNvSpPr txBox="1"/>
          <p:nvPr/>
        </p:nvSpPr>
        <p:spPr>
          <a:xfrm>
            <a:off x="11890569" y="6473343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8</a:t>
            </a:r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8071054" y="2168440"/>
            <a:ext cx="3193142" cy="133690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  <a:sym typeface="Telegraf"/>
              </a:rPr>
              <a:t>AI verifies identity using face recognition</a:t>
            </a:r>
            <a:endParaRPr lang="en-US" sz="2000" b="1" spc="84" dirty="0">
              <a:solidFill>
                <a:schemeClr val="bg1"/>
              </a:solidFill>
              <a:latin typeface="Bahnschrift SemiBold" panose="020B0502040204020203" pitchFamily="34" charset="0"/>
              <a:ea typeface="Telegraf"/>
              <a:cs typeface="Telegraf"/>
              <a:sym typeface="Telegraf"/>
            </a:endParaRP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691A00E7-D78A-A7A3-F460-6B038C850B44}"/>
              </a:ext>
            </a:extLst>
          </p:cNvPr>
          <p:cNvGrpSpPr/>
          <p:nvPr/>
        </p:nvGrpSpPr>
        <p:grpSpPr>
          <a:xfrm>
            <a:off x="5341846" y="4426378"/>
            <a:ext cx="3654498" cy="2373130"/>
            <a:chOff x="76200" y="-40507"/>
            <a:chExt cx="1253156" cy="812800"/>
          </a:xfrm>
        </p:grpSpPr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CC74051B-4EAE-7D17-DF21-0C3B8083BA16}"/>
                </a:ext>
              </a:extLst>
            </p:cNvPr>
            <p:cNvSpPr/>
            <p:nvPr/>
          </p:nvSpPr>
          <p:spPr>
            <a:xfrm>
              <a:off x="516556" y="-4050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6BED00FA-E3B6-7240-DA27-80A028B54D1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sp>
        <p:nvSpPr>
          <p:cNvPr id="11" name="TextBox 5"/>
          <p:cNvSpPr txBox="1"/>
          <p:nvPr/>
        </p:nvSpPr>
        <p:spPr>
          <a:xfrm rot="10800000" flipV="1">
            <a:off x="7169096" y="5311460"/>
            <a:ext cx="464735" cy="524658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85435-C3B0-FAE8-73C3-911A74BC0B8B}"/>
              </a:ext>
            </a:extLst>
          </p:cNvPr>
          <p:cNvSpPr txBox="1"/>
          <p:nvPr/>
        </p:nvSpPr>
        <p:spPr>
          <a:xfrm>
            <a:off x="1263965" y="2519674"/>
            <a:ext cx="464735" cy="50495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454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0">
            <a:extLst>
              <a:ext uri="{FF2B5EF4-FFF2-40B4-BE49-F238E27FC236}">
                <a16:creationId xmlns:a16="http://schemas.microsoft.com/office/drawing/2014/main" id="{8A393255-4AE8-5B4A-357A-D29CE602B0D3}"/>
              </a:ext>
            </a:extLst>
          </p:cNvPr>
          <p:cNvGrpSpPr/>
          <p:nvPr/>
        </p:nvGrpSpPr>
        <p:grpSpPr>
          <a:xfrm rot="4902375">
            <a:off x="5128281" y="3631195"/>
            <a:ext cx="2370316" cy="2373130"/>
            <a:chOff x="0" y="0"/>
            <a:chExt cx="812800" cy="812800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03CC284A-A839-C24A-FA2E-52AF52E03A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74E44246-3969-85F9-0142-FD60B35C49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F53133C4-3B43-9803-FCFA-2E404460A1E1}"/>
              </a:ext>
            </a:extLst>
          </p:cNvPr>
          <p:cNvGrpSpPr/>
          <p:nvPr/>
        </p:nvGrpSpPr>
        <p:grpSpPr>
          <a:xfrm rot="4902375">
            <a:off x="8236775" y="475139"/>
            <a:ext cx="2370316" cy="2373130"/>
            <a:chOff x="0" y="0"/>
            <a:chExt cx="812800" cy="812800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41505FA1-5AB3-162F-08F9-38F05E9DAD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61F8C20E-F9C1-CAAD-BC04-87DBA696A49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grpSp>
        <p:nvGrpSpPr>
          <p:cNvPr id="6" name="Group 20">
            <a:extLst>
              <a:ext uri="{FF2B5EF4-FFF2-40B4-BE49-F238E27FC236}">
                <a16:creationId xmlns:a16="http://schemas.microsoft.com/office/drawing/2014/main" id="{1D0FEA20-01DC-0FEC-DBE6-45D7E85F56D6}"/>
              </a:ext>
            </a:extLst>
          </p:cNvPr>
          <p:cNvGrpSpPr/>
          <p:nvPr/>
        </p:nvGrpSpPr>
        <p:grpSpPr>
          <a:xfrm rot="4902375">
            <a:off x="2297622" y="580331"/>
            <a:ext cx="2370316" cy="2373130"/>
            <a:chOff x="0" y="0"/>
            <a:chExt cx="812800" cy="812800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8E88B957-AF70-9FF3-9F71-200AD74A80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88F5285E-A06B-485C-78E8-8F25774F6A4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66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50413" y="1030335"/>
            <a:ext cx="464735" cy="50495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5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9189565" y="1051559"/>
            <a:ext cx="464735" cy="50495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86210" y="1766898"/>
            <a:ext cx="3193142" cy="1336903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600"/>
              </a:lnSpc>
              <a:spcBef>
                <a:spcPct val="0"/>
              </a:spcBef>
            </a:pPr>
            <a:r>
              <a:rPr lang="en-US" sz="2000" dirty="0">
                <a:latin typeface="Bahnschrift SemiBold" panose="020B0502040204020203" pitchFamily="34" charset="0"/>
              </a:rPr>
              <a:t>Screen activity and browser behavior are tracked</a:t>
            </a:r>
            <a:endParaRPr lang="en-US" sz="2000" spc="84" dirty="0">
              <a:solidFill>
                <a:schemeClr val="bg1"/>
              </a:solidFill>
              <a:latin typeface="Bahnschrift SemiBold" panose="020B0502040204020203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825362" y="1766897"/>
            <a:ext cx="3193142" cy="1336903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latin typeface="Bahnschrift SemiBold" panose="020B0502040204020203" pitchFamily="34" charset="0"/>
              </a:rPr>
              <a:t>Suspicious behavior is flagged automatically</a:t>
            </a:r>
            <a:endParaRPr lang="en-US" sz="2000" b="1" spc="84" dirty="0">
              <a:solidFill>
                <a:schemeClr val="bg1"/>
              </a:solidFill>
              <a:latin typeface="Bahnschrift SemiBold" panose="020B0502040204020203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6096000" y="4020948"/>
            <a:ext cx="464735" cy="504952"/>
          </a:xfrm>
          <a:prstGeom prst="rect">
            <a:avLst/>
          </a:prstGeom>
          <a:solidFill>
            <a:schemeClr val="tx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/>
          <a:lstStyle/>
          <a:p>
            <a:pPr marL="0" lvl="0" indent="0" algn="ctr">
              <a:lnSpc>
                <a:spcPts val="2600"/>
              </a:lnSpc>
              <a:spcBef>
                <a:spcPct val="0"/>
              </a:spcBef>
            </a:pPr>
            <a:r>
              <a:rPr lang="en-US" sz="2000" spc="84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716868" y="4817760"/>
            <a:ext cx="3193142" cy="1336903"/>
          </a:xfrm>
          <a:prstGeom prst="roundRect">
            <a:avLst/>
          </a:prstGeom>
          <a:solidFill>
            <a:srgbClr val="92D050"/>
          </a:solidFill>
          <a:ln w="44450"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endParaRPr lang="en-US" sz="2000" dirty="0"/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dirty="0">
                <a:latin typeface="Bahnschrift SemiBold" panose="020B0502040204020203" pitchFamily="34" charset="0"/>
              </a:rPr>
              <a:t>A final report is generated after the exam</a:t>
            </a:r>
          </a:p>
          <a:p>
            <a:pPr lvl="0" algn="ctr">
              <a:lnSpc>
                <a:spcPts val="2600"/>
              </a:lnSpc>
              <a:spcBef>
                <a:spcPct val="0"/>
              </a:spcBef>
            </a:pPr>
            <a:endParaRPr lang="en-US" sz="2000" spc="84" dirty="0">
              <a:solidFill>
                <a:schemeClr val="bg1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99ABA-CECD-FC17-1256-D0BE8C8E9C4D}"/>
              </a:ext>
            </a:extLst>
          </p:cNvPr>
          <p:cNvSpPr txBox="1"/>
          <p:nvPr/>
        </p:nvSpPr>
        <p:spPr>
          <a:xfrm>
            <a:off x="11890569" y="6473343"/>
            <a:ext cx="29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9</a:t>
            </a:r>
            <a:endParaRPr lang="en-IN" dirty="0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E0A49C68-80CB-ADAF-7710-00983E1F80D7}"/>
              </a:ext>
            </a:extLst>
          </p:cNvPr>
          <p:cNvGrpSpPr>
            <a:grpSpLocks noChangeAspect="1"/>
          </p:cNvGrpSpPr>
          <p:nvPr/>
        </p:nvGrpSpPr>
        <p:grpSpPr>
          <a:xfrm>
            <a:off x="1882240" y="3681214"/>
            <a:ext cx="2382609" cy="2460758"/>
            <a:chOff x="0" y="0"/>
            <a:chExt cx="6350000" cy="6558280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FF8F2A2-70C9-2301-9AAA-AA53B49B5DBF}"/>
                </a:ext>
              </a:extLst>
            </p:cNvPr>
            <p:cNvSpPr/>
            <p:nvPr/>
          </p:nvSpPr>
          <p:spPr>
            <a:xfrm>
              <a:off x="74931" y="74931"/>
              <a:ext cx="6200139" cy="6408419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1874" r="-4187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C14D798-C1C6-F42A-4650-258497F97E65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1B5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AEABECDE-9868-DC0B-36C1-03FE509D97D8}"/>
              </a:ext>
            </a:extLst>
          </p:cNvPr>
          <p:cNvGrpSpPr>
            <a:grpSpLocks noChangeAspect="1"/>
          </p:cNvGrpSpPr>
          <p:nvPr/>
        </p:nvGrpSpPr>
        <p:grpSpPr>
          <a:xfrm>
            <a:off x="8480804" y="3754201"/>
            <a:ext cx="2537700" cy="2411461"/>
            <a:chOff x="0" y="0"/>
            <a:chExt cx="6350000" cy="655828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7BFBB29-9644-5EBF-3AA7-4BF7D6D1BF81}"/>
                </a:ext>
              </a:extLst>
            </p:cNvPr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12043BB-3A45-0035-541D-164F5D775C6E}"/>
                </a:ext>
              </a:extLst>
            </p:cNvPr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1B5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2465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1067</Words>
  <Application>Microsoft Office PowerPoint</Application>
  <PresentationFormat>Widescreen</PresentationFormat>
  <Paragraphs>216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Aptos</vt:lpstr>
      <vt:lpstr>Arial</vt:lpstr>
      <vt:lpstr>Bahnschrift SemiBold</vt:lpstr>
      <vt:lpstr>Berlin Sans FB Demi</vt:lpstr>
      <vt:lpstr>Calibri</vt:lpstr>
      <vt:lpstr>Calibri Light</vt:lpstr>
      <vt:lpstr>Montserrat</vt:lpstr>
      <vt:lpstr>Montserrat Bold</vt:lpstr>
      <vt:lpstr>Poppins</vt:lpstr>
      <vt:lpstr>Poppins Bold</vt:lpstr>
      <vt:lpstr>Telegraf</vt:lpstr>
      <vt:lpstr>Wingdings</vt:lpstr>
      <vt:lpstr>Office Theme</vt:lpstr>
      <vt:lpstr>PowerPoint Presentation</vt:lpstr>
      <vt:lpstr>ABSTRACT</vt:lpstr>
      <vt:lpstr>CONTENTS</vt:lpstr>
      <vt:lpstr>INTRODUCTION</vt:lpstr>
      <vt:lpstr>TRADITIONAL VS AI PROCTORING</vt:lpstr>
      <vt:lpstr>PROPOSED SYSTEM OVERVIEW</vt:lpstr>
      <vt:lpstr>SYSTEM ARCHITECTURE</vt:lpstr>
      <vt:lpstr>HOW AI PROCTORING WORKS</vt:lpstr>
      <vt:lpstr>PowerPoint Presentation</vt:lpstr>
      <vt:lpstr>PowerPoint Presentation</vt:lpstr>
      <vt:lpstr>PowerPoint Presentation</vt:lpstr>
      <vt:lpstr>TECHNOLOGY STACKS USED</vt:lpstr>
      <vt:lpstr>PowerPoint Presentation</vt:lpstr>
      <vt:lpstr>TYPES OF AI-BASED PROCTORING</vt:lpstr>
      <vt:lpstr>REAL-WORLD TOOLS</vt:lpstr>
      <vt:lpstr>KEY FEAUTURES</vt:lpstr>
      <vt:lpstr>BENEFITS OF AI PROCTORING</vt:lpstr>
      <vt:lpstr>LIMITATIONS AND CHALLENGES</vt:lpstr>
      <vt:lpstr>FUTURE SCOPE OF AI PROCTORING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Exam Proctoring</dc:title>
  <dc:creator>Windows User</dc:creator>
  <cp:lastModifiedBy>JERIN TV</cp:lastModifiedBy>
  <cp:revision>92</cp:revision>
  <dcterms:created xsi:type="dcterms:W3CDTF">2025-07-10T04:36:16Z</dcterms:created>
  <dcterms:modified xsi:type="dcterms:W3CDTF">2025-07-20T15:06:23Z</dcterms:modified>
</cp:coreProperties>
</file>